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10.08.2022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99" y="316523"/>
            <a:ext cx="2288610" cy="1292165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 flipV="1">
            <a:off x="6108415" y="3694372"/>
            <a:ext cx="5743616" cy="744907"/>
          </a:xfrm>
          <a:prstGeom prst="snip2DiagRect">
            <a:avLst>
              <a:gd name="adj1" fmla="val 3930"/>
              <a:gd name="adj2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66322" y="3554220"/>
            <a:ext cx="5968076" cy="867605"/>
          </a:xfrm>
        </p:spPr>
        <p:txBody>
          <a:bodyPr>
            <a:normAutofit lnSpcReduction="10000"/>
          </a:bodyPr>
          <a:lstStyle/>
          <a:p>
            <a:endParaRPr lang="uk-UA" sz="1600" b="1" dirty="0"/>
          </a:p>
          <a:p>
            <a:r>
              <a:rPr lang="uk-UA" sz="1600" b="1" dirty="0"/>
              <a:t>Даний вид адміністративного правопорушення посідає                  </a:t>
            </a:r>
            <a:r>
              <a:rPr lang="uk-UA" sz="1600" b="1" dirty="0" smtClean="0"/>
              <a:t>ІІІ  </a:t>
            </a:r>
            <a:r>
              <a:rPr lang="uk-UA" sz="1600" b="1" dirty="0"/>
              <a:t>місце серед скоєних правопорушень</a:t>
            </a:r>
          </a:p>
        </p:txBody>
      </p:sp>
      <p:sp>
        <p:nvSpPr>
          <p:cNvPr id="7" name="Овал 6"/>
          <p:cNvSpPr/>
          <p:nvPr/>
        </p:nvSpPr>
        <p:spPr>
          <a:xfrm>
            <a:off x="3001076" y="2678345"/>
            <a:ext cx="2196345" cy="1832589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64079" y="2978048"/>
            <a:ext cx="1983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Відносно</a:t>
            </a:r>
            <a:r>
              <a:rPr lang="ru-RU" b="1" dirty="0"/>
              <a:t> </a:t>
            </a:r>
            <a:r>
              <a:rPr lang="ru-RU" b="1" dirty="0" smtClean="0"/>
              <a:t>18</a:t>
            </a:r>
            <a:r>
              <a:rPr lang="ru-RU" b="1" dirty="0" smtClean="0"/>
              <a:t> </a:t>
            </a:r>
            <a:r>
              <a:rPr lang="ru-RU" b="1" dirty="0" err="1"/>
              <a:t>чол</a:t>
            </a:r>
            <a:r>
              <a:rPr lang="ru-RU" b="1" dirty="0"/>
              <a:t>. </a:t>
            </a:r>
            <a:r>
              <a:rPr lang="ru-RU" b="1" dirty="0" err="1"/>
              <a:t>накладено</a:t>
            </a:r>
            <a:r>
              <a:rPr lang="ru-RU" b="1" dirty="0"/>
              <a:t> </a:t>
            </a:r>
            <a:r>
              <a:rPr lang="ru-RU" b="1" dirty="0" err="1"/>
              <a:t>адміністративне</a:t>
            </a:r>
            <a:r>
              <a:rPr lang="ru-RU" b="1" dirty="0"/>
              <a:t> </a:t>
            </a:r>
          </a:p>
          <a:p>
            <a:pPr algn="ctr"/>
            <a:r>
              <a:rPr lang="ru-RU" b="1" dirty="0" err="1"/>
              <a:t>стягнення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47716" y="4396945"/>
            <a:ext cx="2694979" cy="2275926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17099" y="4286749"/>
            <a:ext cx="28853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З них:</a:t>
            </a:r>
          </a:p>
          <a:p>
            <a:pPr algn="ctr"/>
            <a:r>
              <a:rPr lang="ru-RU" b="1" dirty="0" smtClean="0"/>
              <a:t>7 </a:t>
            </a:r>
            <a:r>
              <a:rPr lang="ru-RU" b="1" dirty="0"/>
              <a:t>справ – </a:t>
            </a:r>
            <a:r>
              <a:rPr lang="ru-RU" b="1" dirty="0" err="1" smtClean="0"/>
              <a:t>закрито</a:t>
            </a:r>
            <a:r>
              <a:rPr lang="ru-RU" b="1" dirty="0" smtClean="0"/>
              <a:t>(2-за </a:t>
            </a:r>
            <a:r>
              <a:rPr lang="ru-RU" b="1" dirty="0" err="1"/>
              <a:t>малозначністю</a:t>
            </a:r>
            <a:r>
              <a:rPr lang="ru-RU" b="1" dirty="0" smtClean="0"/>
              <a:t>, 1-відсутність </a:t>
            </a:r>
            <a:r>
              <a:rPr lang="ru-RU" b="1" dirty="0" err="1" smtClean="0"/>
              <a:t>події</a:t>
            </a:r>
            <a:r>
              <a:rPr lang="ru-RU" b="1" dirty="0" smtClean="0"/>
              <a:t>, 1- за </a:t>
            </a:r>
            <a:r>
              <a:rPr lang="ru-RU" b="1" dirty="0" err="1" smtClean="0"/>
              <a:t>підсудністю</a:t>
            </a:r>
            <a:r>
              <a:rPr lang="ru-RU" b="1" dirty="0" smtClean="0"/>
              <a:t>,</a:t>
            </a:r>
            <a:endParaRPr lang="ru-RU" b="1" dirty="0"/>
          </a:p>
          <a:p>
            <a:pPr algn="ctr"/>
            <a:r>
              <a:rPr lang="ru-RU" b="1" dirty="0"/>
              <a:t>2</a:t>
            </a:r>
            <a:r>
              <a:rPr lang="ru-RU" b="1" dirty="0" smtClean="0"/>
              <a:t>-закінчення </a:t>
            </a:r>
            <a:r>
              <a:rPr lang="ru-RU" b="1" dirty="0" err="1"/>
              <a:t>строків</a:t>
            </a:r>
            <a:r>
              <a:rPr lang="ru-RU" b="1" dirty="0"/>
              <a:t> </a:t>
            </a:r>
            <a:r>
              <a:rPr lang="ru-RU" b="1" dirty="0" err="1"/>
              <a:t>накладення</a:t>
            </a:r>
            <a:r>
              <a:rPr lang="ru-RU" b="1" dirty="0"/>
              <a:t> </a:t>
            </a:r>
            <a:r>
              <a:rPr lang="ru-RU" b="1" dirty="0" err="1" smtClean="0"/>
              <a:t>адмін</a:t>
            </a:r>
            <a:r>
              <a:rPr lang="ru-RU" b="1" dirty="0" smtClean="0"/>
              <a:t>.</a:t>
            </a:r>
            <a:endParaRPr lang="ru-RU" b="1" dirty="0" smtClean="0"/>
          </a:p>
          <a:p>
            <a:pPr algn="ctr"/>
            <a:r>
              <a:rPr lang="ru-RU" b="1" dirty="0" err="1" smtClean="0"/>
              <a:t>стягнення</a:t>
            </a:r>
            <a:r>
              <a:rPr lang="ru-RU" b="1" dirty="0"/>
              <a:t>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46140" y="5089245"/>
            <a:ext cx="2273563" cy="1368332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9687552" y="5018040"/>
            <a:ext cx="22567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smtClean="0"/>
              <a:t>27</a:t>
            </a:r>
            <a:r>
              <a:rPr lang="ru-RU" b="1" smtClean="0"/>
              <a:t> </a:t>
            </a:r>
            <a:r>
              <a:rPr lang="ru-RU" b="1" dirty="0" err="1"/>
              <a:t>електронних</a:t>
            </a:r>
            <a:r>
              <a:rPr lang="ru-RU" b="1" dirty="0"/>
              <a:t> </a:t>
            </a:r>
            <a:r>
              <a:rPr lang="ru-RU" b="1" dirty="0" err="1"/>
              <a:t>копій</a:t>
            </a:r>
            <a:r>
              <a:rPr lang="ru-RU" b="1" dirty="0"/>
              <a:t> </a:t>
            </a:r>
            <a:r>
              <a:rPr lang="ru-RU" b="1" dirty="0" err="1"/>
              <a:t>судових</a:t>
            </a:r>
            <a:r>
              <a:rPr lang="ru-RU" b="1" dirty="0"/>
              <a:t> </a:t>
            </a:r>
            <a:r>
              <a:rPr lang="ru-RU" b="1" dirty="0" err="1"/>
              <a:t>рішень</a:t>
            </a:r>
            <a:r>
              <a:rPr lang="ru-RU" b="1" dirty="0"/>
              <a:t> по </a:t>
            </a:r>
            <a:r>
              <a:rPr lang="ru-RU" b="1" dirty="0" smtClean="0"/>
              <a:t>ст.173 </a:t>
            </a:r>
            <a:r>
              <a:rPr lang="ru-RU" b="1" dirty="0" err="1"/>
              <a:t>КУпАП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249490"/>
            <a:ext cx="2084446" cy="1737555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З них : 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повернуто -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</a:t>
            </a:r>
            <a:r>
              <a:rPr lang="ru-RU" b="1" dirty="0" err="1" smtClean="0">
                <a:solidFill>
                  <a:schemeClr val="tx1"/>
                </a:solidFill>
              </a:rPr>
              <a:t>справи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та </a:t>
            </a:r>
            <a:r>
              <a:rPr lang="ru-RU" b="1" dirty="0" err="1">
                <a:solidFill>
                  <a:schemeClr val="tx1"/>
                </a:solidFill>
              </a:rPr>
              <a:t>розглянуто</a:t>
            </a:r>
            <a:r>
              <a:rPr lang="ru-RU" b="1" dirty="0">
                <a:solidFill>
                  <a:schemeClr val="tx1"/>
                </a:solidFill>
              </a:rPr>
              <a:t>-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25 </a:t>
            </a:r>
            <a:r>
              <a:rPr lang="ru-RU" b="1" dirty="0">
                <a:solidFill>
                  <a:schemeClr val="tx1"/>
                </a:solidFill>
              </a:rPr>
              <a:t>справ,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7521" y="123092"/>
            <a:ext cx="85184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                  </a:t>
            </a:r>
            <a:r>
              <a:rPr lang="ru-RU" b="1" dirty="0" err="1">
                <a:solidFill>
                  <a:srgbClr val="FF0000"/>
                </a:solidFill>
              </a:rPr>
              <a:t>Розгляд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Красноокнянським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районним</a:t>
            </a:r>
            <a:r>
              <a:rPr lang="ru-RU" b="1" dirty="0">
                <a:solidFill>
                  <a:srgbClr val="FF0000"/>
                </a:solidFill>
              </a:rPr>
              <a:t> судом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області</a:t>
            </a:r>
            <a:endParaRPr lang="ru-RU" b="1" dirty="0">
              <a:solidFill>
                <a:srgbClr val="FF0000"/>
              </a:solidFill>
            </a:endParaRP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справ про </a:t>
            </a:r>
            <a:r>
              <a:rPr lang="ru-RU" dirty="0" err="1"/>
              <a:t>адміністративні</a:t>
            </a:r>
            <a:r>
              <a:rPr lang="ru-RU" dirty="0"/>
              <a:t> </a:t>
            </a:r>
            <a:r>
              <a:rPr lang="ru-RU" dirty="0" err="1"/>
              <a:t>правопорушення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за </a:t>
            </a:r>
            <a:r>
              <a:rPr lang="ru-RU" b="1" dirty="0" smtClean="0">
                <a:solidFill>
                  <a:srgbClr val="FF0000"/>
                </a:solidFill>
              </a:rPr>
              <a:t>ст.173 </a:t>
            </a:r>
            <a:r>
              <a:rPr lang="ru-RU" b="1" dirty="0" err="1">
                <a:solidFill>
                  <a:srgbClr val="FF0000"/>
                </a:solidFill>
              </a:rPr>
              <a:t>КУпАП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</a:rPr>
              <a:t>«</a:t>
            </a:r>
            <a:r>
              <a:rPr lang="ru-RU" dirty="0" err="1"/>
              <a:t>Дрібне</a:t>
            </a:r>
            <a:r>
              <a:rPr lang="ru-RU" dirty="0"/>
              <a:t> </a:t>
            </a:r>
            <a:r>
              <a:rPr lang="ru-RU" dirty="0" err="1" smtClean="0"/>
              <a:t>хуліганство</a:t>
            </a:r>
            <a:r>
              <a:rPr lang="ru-RU" dirty="0" smtClean="0"/>
              <a:t>»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dirty="0" smtClean="0"/>
              <a:t>перше </a:t>
            </a:r>
            <a:r>
              <a:rPr lang="ru-RU" dirty="0" err="1" smtClean="0"/>
              <a:t>півріччя</a:t>
            </a:r>
            <a:r>
              <a:rPr lang="ru-RU" dirty="0" smtClean="0"/>
              <a:t> 2022 </a:t>
            </a:r>
            <a:r>
              <a:rPr lang="ru-RU" dirty="0" smtClean="0"/>
              <a:t>року</a:t>
            </a:r>
            <a:r>
              <a:rPr lang="ru-RU" dirty="0"/>
              <a:t>.</a:t>
            </a:r>
          </a:p>
          <a:p>
            <a:pPr algn="ctr"/>
            <a:r>
              <a:rPr lang="ru-RU" sz="1400" b="1" dirty="0" err="1" smtClean="0"/>
              <a:t>Дрібне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хуліганство</a:t>
            </a:r>
            <a:r>
              <a:rPr lang="ru-RU" sz="1400" b="1" dirty="0" smtClean="0"/>
              <a:t> </a:t>
            </a:r>
            <a:r>
              <a:rPr lang="ru-RU" dirty="0" smtClean="0"/>
              <a:t>- </a:t>
            </a:r>
            <a:r>
              <a:rPr lang="ru-RU" sz="1400" dirty="0" err="1"/>
              <a:t>нецензурна</a:t>
            </a:r>
            <a:r>
              <a:rPr lang="ru-RU" sz="1400" dirty="0"/>
              <a:t> лайка в </a:t>
            </a:r>
            <a:r>
              <a:rPr lang="ru-RU" sz="1400" dirty="0" err="1"/>
              <a:t>громадських</a:t>
            </a:r>
            <a:r>
              <a:rPr lang="ru-RU" sz="1400" dirty="0"/>
              <a:t> </a:t>
            </a:r>
            <a:r>
              <a:rPr lang="ru-RU" sz="1400" dirty="0" err="1"/>
              <a:t>місцях</a:t>
            </a:r>
            <a:r>
              <a:rPr lang="ru-RU" sz="1400" dirty="0"/>
              <a:t>, </a:t>
            </a:r>
            <a:r>
              <a:rPr lang="ru-RU" sz="1400" dirty="0" err="1"/>
              <a:t>образливе</a:t>
            </a:r>
            <a:r>
              <a:rPr lang="ru-RU" sz="1400" dirty="0"/>
              <a:t> </a:t>
            </a:r>
            <a:r>
              <a:rPr lang="ru-RU" sz="1400" dirty="0" err="1"/>
              <a:t>чіпляння</a:t>
            </a:r>
            <a:r>
              <a:rPr lang="ru-RU" sz="1400" dirty="0"/>
              <a:t> до </a:t>
            </a:r>
            <a:r>
              <a:rPr lang="ru-RU" sz="1400" dirty="0" err="1"/>
              <a:t>громадян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подібні</a:t>
            </a:r>
            <a:r>
              <a:rPr lang="ru-RU" sz="1400" dirty="0"/>
              <a:t> </a:t>
            </a:r>
            <a:r>
              <a:rPr lang="ru-RU" sz="1400" dirty="0" err="1"/>
              <a:t>дії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порушують</a:t>
            </a:r>
            <a:r>
              <a:rPr lang="ru-RU" sz="1400" dirty="0"/>
              <a:t> </a:t>
            </a:r>
            <a:r>
              <a:rPr lang="ru-RU" sz="1400" dirty="0" err="1"/>
              <a:t>громадський</a:t>
            </a:r>
            <a:r>
              <a:rPr lang="ru-RU" sz="1400" dirty="0"/>
              <a:t> порядок і </a:t>
            </a:r>
            <a:r>
              <a:rPr lang="ru-RU" sz="1400" dirty="0" err="1"/>
              <a:t>спокій</a:t>
            </a:r>
            <a:r>
              <a:rPr lang="ru-RU" sz="1400" dirty="0"/>
              <a:t> </a:t>
            </a:r>
            <a:r>
              <a:rPr lang="ru-RU" sz="1400" dirty="0" err="1"/>
              <a:t>громадян</a:t>
            </a:r>
            <a:r>
              <a:rPr lang="ru-RU" sz="1400" dirty="0"/>
              <a:t>,- </a:t>
            </a:r>
            <a:r>
              <a:rPr lang="ru-RU" sz="1400" dirty="0" err="1"/>
              <a:t>тягне</a:t>
            </a:r>
            <a:r>
              <a:rPr lang="ru-RU" sz="1400" dirty="0"/>
              <a:t> за собою </a:t>
            </a:r>
            <a:r>
              <a:rPr lang="ru-RU" sz="1400" dirty="0" err="1"/>
              <a:t>накладення</a:t>
            </a:r>
            <a:r>
              <a:rPr lang="ru-RU" sz="1400" dirty="0"/>
              <a:t> штрафу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трьох</a:t>
            </a:r>
            <a:r>
              <a:rPr lang="ru-RU" sz="1400" dirty="0"/>
              <a:t> до семи </a:t>
            </a:r>
            <a:r>
              <a:rPr lang="ru-RU" sz="1400" dirty="0" err="1"/>
              <a:t>неоподатковуваних</a:t>
            </a:r>
            <a:r>
              <a:rPr lang="ru-RU" sz="1400" dirty="0"/>
              <a:t> </a:t>
            </a:r>
            <a:r>
              <a:rPr lang="ru-RU" sz="1400" dirty="0" err="1"/>
              <a:t>мінімумів</a:t>
            </a:r>
            <a:r>
              <a:rPr lang="ru-RU" sz="1400" dirty="0"/>
              <a:t> </a:t>
            </a:r>
            <a:r>
              <a:rPr lang="ru-RU" sz="1400" dirty="0" err="1"/>
              <a:t>доходів</a:t>
            </a:r>
            <a:r>
              <a:rPr lang="ru-RU" sz="1400" dirty="0"/>
              <a:t> </a:t>
            </a:r>
            <a:r>
              <a:rPr lang="ru-RU" sz="1400" dirty="0" err="1"/>
              <a:t>громадян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громадські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на строк </a:t>
            </a:r>
            <a:r>
              <a:rPr lang="ru-RU" sz="1400" dirty="0" err="1"/>
              <a:t>від</a:t>
            </a:r>
            <a:r>
              <a:rPr lang="ru-RU" sz="1400" dirty="0"/>
              <a:t> сорока до </a:t>
            </a:r>
            <a:r>
              <a:rPr lang="ru-RU" sz="1400" dirty="0" err="1"/>
              <a:t>шістдесяти</a:t>
            </a:r>
            <a:r>
              <a:rPr lang="ru-RU" sz="1400" dirty="0"/>
              <a:t> годин,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виправні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 на строк </a:t>
            </a:r>
            <a:r>
              <a:rPr lang="ru-RU" sz="1400" dirty="0" err="1"/>
              <a:t>від</a:t>
            </a:r>
            <a:r>
              <a:rPr lang="ru-RU" sz="1400" dirty="0"/>
              <a:t> одного до </a:t>
            </a:r>
            <a:r>
              <a:rPr lang="ru-RU" sz="1400" dirty="0" err="1"/>
              <a:t>двох</a:t>
            </a:r>
            <a:r>
              <a:rPr lang="ru-RU" sz="1400" dirty="0"/>
              <a:t> </a:t>
            </a:r>
            <a:r>
              <a:rPr lang="ru-RU" sz="1400" dirty="0" err="1"/>
              <a:t>місяців</a:t>
            </a:r>
            <a:r>
              <a:rPr lang="ru-RU" sz="1400" dirty="0"/>
              <a:t> з </a:t>
            </a:r>
            <a:r>
              <a:rPr lang="ru-RU" sz="1400" dirty="0" err="1"/>
              <a:t>відрахуванням</a:t>
            </a:r>
            <a:r>
              <a:rPr lang="ru-RU" sz="1400" dirty="0"/>
              <a:t> </a:t>
            </a:r>
            <a:r>
              <a:rPr lang="ru-RU" sz="1400" dirty="0" err="1"/>
              <a:t>двадцяти</a:t>
            </a:r>
            <a:r>
              <a:rPr lang="ru-RU" sz="1400" dirty="0"/>
              <a:t> </a:t>
            </a:r>
            <a:r>
              <a:rPr lang="ru-RU" sz="1400" dirty="0" err="1"/>
              <a:t>процентів</a:t>
            </a:r>
            <a:r>
              <a:rPr lang="ru-RU" sz="1400" dirty="0"/>
              <a:t> </a:t>
            </a:r>
            <a:r>
              <a:rPr lang="ru-RU" sz="1400" dirty="0" err="1"/>
              <a:t>заробітку</a:t>
            </a:r>
            <a:r>
              <a:rPr lang="ru-RU" sz="1400" dirty="0"/>
              <a:t>,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адміністративний</a:t>
            </a:r>
            <a:r>
              <a:rPr lang="ru-RU" sz="1400" dirty="0"/>
              <a:t> </a:t>
            </a:r>
            <a:r>
              <a:rPr lang="ru-RU" sz="1400" dirty="0" err="1"/>
              <a:t>арешт</a:t>
            </a:r>
            <a:r>
              <a:rPr lang="ru-RU" sz="1400" dirty="0"/>
              <a:t> на строк до </a:t>
            </a:r>
            <a:r>
              <a:rPr lang="ru-RU" sz="1400" dirty="0" err="1"/>
              <a:t>п'ятнадцяти</a:t>
            </a:r>
            <a:r>
              <a:rPr lang="ru-RU" sz="1400" dirty="0"/>
              <a:t> </a:t>
            </a:r>
            <a:r>
              <a:rPr lang="ru-RU" sz="1400" dirty="0" err="1"/>
              <a:t>діб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89691" y="5170626"/>
            <a:ext cx="2220229" cy="1534795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854960" y="4760394"/>
            <a:ext cx="1556238" cy="1897436"/>
          </a:xfrm>
          <a:prstGeom prst="roundRect">
            <a:avLst>
              <a:gd name="adj" fmla="val 4040"/>
            </a:avLst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Загальна сума накладеного штрафу-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850 </a:t>
            </a:r>
            <a:r>
              <a:rPr lang="uk-UA" sz="1400" b="1" dirty="0" smtClean="0">
                <a:solidFill>
                  <a:schemeClr val="tx1"/>
                </a:solidFill>
              </a:rPr>
              <a:t>грн</a:t>
            </a:r>
            <a:r>
              <a:rPr lang="uk-UA" sz="1400" b="1" dirty="0">
                <a:solidFill>
                  <a:schemeClr val="tx1"/>
                </a:solidFill>
              </a:rPr>
              <a:t>.,</a:t>
            </a:r>
          </a:p>
          <a:p>
            <a:pPr algn="ctr"/>
            <a:r>
              <a:rPr lang="uk-UA" sz="1400" b="1" dirty="0">
                <a:solidFill>
                  <a:schemeClr val="tx1"/>
                </a:solidFill>
              </a:rPr>
              <a:t> з них:</a:t>
            </a:r>
          </a:p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306 </a:t>
            </a:r>
            <a:r>
              <a:rPr lang="uk-UA" sz="1400" b="1" dirty="0" smtClean="0">
                <a:solidFill>
                  <a:schemeClr val="tx1"/>
                </a:solidFill>
              </a:rPr>
              <a:t>грн</a:t>
            </a:r>
            <a:r>
              <a:rPr lang="uk-UA" sz="1400" b="1" dirty="0">
                <a:solidFill>
                  <a:schemeClr val="tx1"/>
                </a:solidFill>
              </a:rPr>
              <a:t>. –сплачено</a:t>
            </a:r>
          </a:p>
          <a:p>
            <a:pPr algn="ctr"/>
            <a:r>
              <a:rPr lang="uk-UA" sz="1200" b="1" dirty="0">
                <a:solidFill>
                  <a:schemeClr val="tx1"/>
                </a:solidFill>
              </a:rPr>
              <a:t>ДОБРОВІЛЬНО</a:t>
            </a:r>
            <a:endParaRPr lang="ru-RU" sz="1200" b="1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811568" y="5170627"/>
            <a:ext cx="1912304" cy="155150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>
                <a:solidFill>
                  <a:schemeClr val="tx1"/>
                </a:solidFill>
              </a:rPr>
              <a:t>Із них: скоїли адміністративне правопорушення – </a:t>
            </a:r>
            <a:r>
              <a:rPr lang="uk-UA" sz="1600" b="1" dirty="0">
                <a:solidFill>
                  <a:schemeClr val="tx1"/>
                </a:solidFill>
              </a:rPr>
              <a:t>3</a:t>
            </a:r>
            <a:r>
              <a:rPr lang="uk-UA" sz="1600" b="1" dirty="0" smtClean="0">
                <a:solidFill>
                  <a:schemeClr val="tx1"/>
                </a:solidFill>
              </a:rPr>
              <a:t> </a:t>
            </a:r>
            <a:r>
              <a:rPr lang="uk-UA" sz="1600" b="1" dirty="0">
                <a:solidFill>
                  <a:schemeClr val="tx1"/>
                </a:solidFill>
              </a:rPr>
              <a:t>жінок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60424" y="2287556"/>
            <a:ext cx="6167177" cy="9455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60304" y="2325347"/>
            <a:ext cx="6018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Перебувало</a:t>
            </a:r>
            <a:r>
              <a:rPr lang="ru-RU" b="1" dirty="0"/>
              <a:t> в </a:t>
            </a:r>
            <a:r>
              <a:rPr lang="ru-RU" b="1" dirty="0" err="1"/>
              <a:t>провадженні</a:t>
            </a:r>
            <a:r>
              <a:rPr lang="ru-RU" b="1" dirty="0"/>
              <a:t>  </a:t>
            </a:r>
            <a:r>
              <a:rPr lang="ru-RU" b="1" dirty="0" err="1"/>
              <a:t>всього</a:t>
            </a:r>
            <a:r>
              <a:rPr lang="ru-RU" b="1" dirty="0"/>
              <a:t>  </a:t>
            </a:r>
            <a:r>
              <a:rPr lang="ru-RU" b="1" dirty="0" smtClean="0"/>
              <a:t>248 справ </a:t>
            </a:r>
            <a:r>
              <a:rPr lang="ru-RU" b="1" dirty="0"/>
              <a:t>про </a:t>
            </a:r>
            <a:r>
              <a:rPr lang="ru-RU" b="1" dirty="0" err="1"/>
              <a:t>адіміністративні</a:t>
            </a:r>
            <a:r>
              <a:rPr lang="ru-RU" b="1" dirty="0"/>
              <a:t> </a:t>
            </a:r>
            <a:r>
              <a:rPr lang="ru-RU" b="1" dirty="0" err="1"/>
              <a:t>правопорушення</a:t>
            </a:r>
            <a:r>
              <a:rPr lang="ru-RU" b="1" dirty="0"/>
              <a:t>, з низ за </a:t>
            </a:r>
            <a:r>
              <a:rPr lang="ru-RU" b="1" dirty="0" smtClean="0"/>
              <a:t>ст.173 </a:t>
            </a:r>
            <a:r>
              <a:rPr lang="ru-RU" b="1" dirty="0" err="1"/>
              <a:t>КУпАП</a:t>
            </a:r>
            <a:r>
              <a:rPr lang="ru-RU" b="1" dirty="0"/>
              <a:t> – </a:t>
            </a:r>
            <a:r>
              <a:rPr lang="ru-RU" b="1" dirty="0" smtClean="0"/>
              <a:t>27 </a:t>
            </a:r>
            <a:r>
              <a:rPr lang="ru-RU" b="1" dirty="0" smtClean="0"/>
              <a:t>справ,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складає</a:t>
            </a:r>
            <a:r>
              <a:rPr lang="ru-RU" b="1" dirty="0"/>
              <a:t> </a:t>
            </a:r>
            <a:r>
              <a:rPr lang="ru-RU" b="1" dirty="0" smtClean="0"/>
              <a:t>11 </a:t>
            </a:r>
            <a:r>
              <a:rPr lang="ru-RU" b="1" dirty="0"/>
              <a:t>%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89692" y="5229642"/>
            <a:ext cx="22202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З них </a:t>
            </a:r>
            <a:r>
              <a:rPr lang="ru-RU" sz="1400" b="1" dirty="0" err="1"/>
              <a:t>присуджено</a:t>
            </a:r>
            <a:r>
              <a:rPr lang="ru-RU" sz="1400" b="1" dirty="0"/>
              <a:t> </a:t>
            </a:r>
            <a:r>
              <a:rPr lang="ru-RU" sz="1400" b="1" dirty="0" smtClean="0"/>
              <a:t>:</a:t>
            </a:r>
          </a:p>
          <a:p>
            <a:pPr algn="ctr"/>
            <a:r>
              <a:rPr lang="ru-RU" sz="1400" b="1" dirty="0"/>
              <a:t>Ш</a:t>
            </a:r>
            <a:r>
              <a:rPr lang="ru-RU" sz="1400" b="1" dirty="0" smtClean="0"/>
              <a:t>траф </a:t>
            </a:r>
            <a:r>
              <a:rPr lang="ru-RU" sz="1400" b="1" dirty="0"/>
              <a:t>– </a:t>
            </a:r>
            <a:r>
              <a:rPr lang="ru-RU" sz="1400" b="1" dirty="0" smtClean="0"/>
              <a:t>15 </a:t>
            </a:r>
            <a:r>
              <a:rPr lang="ru-RU" sz="1400" b="1" dirty="0" err="1"/>
              <a:t>чол</a:t>
            </a:r>
            <a:r>
              <a:rPr lang="ru-RU" sz="1400" b="1" dirty="0"/>
              <a:t>.</a:t>
            </a:r>
          </a:p>
          <a:p>
            <a:r>
              <a:rPr lang="uk-UA" sz="1400" b="1" dirty="0"/>
              <a:t>Громадські роботи </a:t>
            </a:r>
            <a:r>
              <a:rPr lang="uk-UA" sz="1400" b="1" dirty="0" smtClean="0"/>
              <a:t>-2 </a:t>
            </a:r>
            <a:r>
              <a:rPr lang="uk-UA" sz="1400" b="1" dirty="0" err="1" smtClean="0"/>
              <a:t>чол</a:t>
            </a:r>
            <a:r>
              <a:rPr lang="uk-UA" sz="1400" b="1" dirty="0"/>
              <a:t>.</a:t>
            </a:r>
            <a:r>
              <a:rPr lang="ru-RU" sz="1400" b="1" dirty="0"/>
              <a:t>,</a:t>
            </a:r>
          </a:p>
          <a:p>
            <a:r>
              <a:rPr lang="ru-RU" sz="1400" b="1" dirty="0" err="1"/>
              <a:t>Адміністративний</a:t>
            </a:r>
            <a:r>
              <a:rPr lang="ru-RU" sz="1400" b="1" dirty="0"/>
              <a:t> </a:t>
            </a:r>
            <a:r>
              <a:rPr lang="ru-RU" sz="1400" b="1" dirty="0" err="1"/>
              <a:t>арешт</a:t>
            </a:r>
            <a:r>
              <a:rPr lang="ru-RU" sz="1400" b="1" dirty="0"/>
              <a:t>-</a:t>
            </a:r>
          </a:p>
          <a:p>
            <a:r>
              <a:rPr lang="ru-RU" sz="1400" b="1" dirty="0"/>
              <a:t>1</a:t>
            </a:r>
            <a:r>
              <a:rPr lang="ru-RU" sz="1400" b="1" dirty="0" smtClean="0"/>
              <a:t> </a:t>
            </a:r>
            <a:r>
              <a:rPr lang="ru-RU" sz="1400" b="1" dirty="0" err="1"/>
              <a:t>чол</a:t>
            </a:r>
            <a:r>
              <a:rPr lang="ru-RU" sz="1400" b="1" dirty="0"/>
              <a:t>., </a:t>
            </a:r>
          </a:p>
        </p:txBody>
      </p:sp>
      <p:sp>
        <p:nvSpPr>
          <p:cNvPr id="2" name="Стрелка: вниз 1">
            <a:extLst>
              <a:ext uri="{FF2B5EF4-FFF2-40B4-BE49-F238E27FC236}">
                <a16:creationId xmlns:a16="http://schemas.microsoft.com/office/drawing/2014/main" id="{D23578EC-D390-46BA-BB72-6A321B5AC835}"/>
              </a:ext>
            </a:extLst>
          </p:cNvPr>
          <p:cNvSpPr/>
          <p:nvPr/>
        </p:nvSpPr>
        <p:spPr>
          <a:xfrm flipH="1">
            <a:off x="1389184" y="4097265"/>
            <a:ext cx="112167" cy="249160"/>
          </a:xfrm>
          <a:prstGeom prst="downArrow">
            <a:avLst>
              <a:gd name="adj1" fmla="val 50000"/>
              <a:gd name="adj2" fmla="val 724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Стрелка: вправо 31">
            <a:extLst>
              <a:ext uri="{FF2B5EF4-FFF2-40B4-BE49-F238E27FC236}">
                <a16:creationId xmlns:a16="http://schemas.microsoft.com/office/drawing/2014/main" id="{74CFA84A-9BBC-46E3-AD4A-1BDC4332E87C}"/>
              </a:ext>
            </a:extLst>
          </p:cNvPr>
          <p:cNvSpPr/>
          <p:nvPr/>
        </p:nvSpPr>
        <p:spPr>
          <a:xfrm rot="5400000">
            <a:off x="3725118" y="4807321"/>
            <a:ext cx="659692" cy="669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" name="Стрелка вправо 5"/>
          <p:cNvSpPr/>
          <p:nvPr/>
        </p:nvSpPr>
        <p:spPr>
          <a:xfrm rot="2164279">
            <a:off x="4748959" y="4601115"/>
            <a:ext cx="1872369" cy="711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право 10"/>
          <p:cNvSpPr/>
          <p:nvPr/>
        </p:nvSpPr>
        <p:spPr>
          <a:xfrm>
            <a:off x="2411569" y="3288323"/>
            <a:ext cx="537815" cy="879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235</Words>
  <Application>Microsoft Office PowerPoint</Application>
  <PresentationFormat>Широкоэкранный</PresentationFormat>
  <Paragraphs>31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73</cp:revision>
  <cp:lastPrinted>2021-11-05T09:36:57Z</cp:lastPrinted>
  <dcterms:created xsi:type="dcterms:W3CDTF">2017-11-02T09:58:20Z</dcterms:created>
  <dcterms:modified xsi:type="dcterms:W3CDTF">2022-08-10T07:44:25Z</dcterms:modified>
</cp:coreProperties>
</file>