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81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9129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38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8970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624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323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5391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4111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91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006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8985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621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2305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3786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5D690-208E-4D5E-AD61-EF65718EF070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607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099" y="316523"/>
            <a:ext cx="2288610" cy="1292165"/>
          </a:xfrm>
          <a:prstGeom prst="rect">
            <a:avLst/>
          </a:prstGeom>
        </p:spPr>
      </p:pic>
      <p:sp>
        <p:nvSpPr>
          <p:cNvPr id="4" name="Прямоугольник с двумя усеченными противолежащими углами 3"/>
          <p:cNvSpPr/>
          <p:nvPr/>
        </p:nvSpPr>
        <p:spPr>
          <a:xfrm>
            <a:off x="6108415" y="3153248"/>
            <a:ext cx="5911288" cy="541125"/>
          </a:xfrm>
          <a:prstGeom prst="snip2DiagRect">
            <a:avLst>
              <a:gd name="adj1" fmla="val 3930"/>
              <a:gd name="adj2" fmla="val 16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66322" y="2814680"/>
            <a:ext cx="5968076" cy="1607146"/>
          </a:xfrm>
        </p:spPr>
        <p:txBody>
          <a:bodyPr>
            <a:normAutofit/>
          </a:bodyPr>
          <a:lstStyle/>
          <a:p>
            <a:endParaRPr lang="uk-UA" sz="1600" b="1" dirty="0"/>
          </a:p>
          <a:p>
            <a:r>
              <a:rPr lang="uk-UA" sz="1600" b="1" dirty="0"/>
              <a:t>Даний вид адміністративного правопорушення посідає                  І  місце серед скоєних правопорушень</a:t>
            </a:r>
          </a:p>
        </p:txBody>
      </p:sp>
      <p:sp>
        <p:nvSpPr>
          <p:cNvPr id="7" name="Овал 6"/>
          <p:cNvSpPr/>
          <p:nvPr/>
        </p:nvSpPr>
        <p:spPr>
          <a:xfrm>
            <a:off x="3001076" y="2678345"/>
            <a:ext cx="2196345" cy="1832589"/>
          </a:xfrm>
          <a:prstGeom prst="ellipse">
            <a:avLst/>
          </a:prstGeom>
          <a:solidFill>
            <a:schemeClr val="bg1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164079" y="2978048"/>
            <a:ext cx="19837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/>
              <a:t>Відносно</a:t>
            </a:r>
            <a:r>
              <a:rPr lang="ru-RU" b="1" dirty="0"/>
              <a:t> </a:t>
            </a:r>
            <a:r>
              <a:rPr lang="ru-RU" b="1" dirty="0" smtClean="0"/>
              <a:t>52</a:t>
            </a:r>
            <a:r>
              <a:rPr lang="ru-RU" b="1" dirty="0" smtClean="0"/>
              <a:t> </a:t>
            </a:r>
            <a:r>
              <a:rPr lang="ru-RU" b="1" dirty="0" err="1"/>
              <a:t>чол</a:t>
            </a:r>
            <a:r>
              <a:rPr lang="ru-RU" b="1" dirty="0"/>
              <a:t>. </a:t>
            </a:r>
            <a:r>
              <a:rPr lang="ru-RU" b="1" dirty="0" err="1"/>
              <a:t>накладено</a:t>
            </a:r>
            <a:r>
              <a:rPr lang="ru-RU" b="1" dirty="0"/>
              <a:t> </a:t>
            </a:r>
            <a:r>
              <a:rPr lang="ru-RU" b="1" dirty="0" err="1"/>
              <a:t>адміністративне</a:t>
            </a:r>
            <a:r>
              <a:rPr lang="ru-RU" b="1" dirty="0"/>
              <a:t> </a:t>
            </a:r>
          </a:p>
          <a:p>
            <a:pPr algn="ctr"/>
            <a:r>
              <a:rPr lang="ru-RU" b="1" dirty="0" err="1"/>
              <a:t>стягнення</a:t>
            </a:r>
            <a:endParaRPr lang="ru-RU" b="1" dirty="0"/>
          </a:p>
        </p:txBody>
      </p:sp>
      <p:sp>
        <p:nvSpPr>
          <p:cNvPr id="9" name="Овал 8"/>
          <p:cNvSpPr/>
          <p:nvPr/>
        </p:nvSpPr>
        <p:spPr>
          <a:xfrm>
            <a:off x="247716" y="4396945"/>
            <a:ext cx="2694979" cy="2275926"/>
          </a:xfrm>
          <a:prstGeom prst="ellipse">
            <a:avLst/>
          </a:prstGeom>
          <a:solidFill>
            <a:schemeClr val="bg1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416208" y="4338156"/>
            <a:ext cx="235799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З них:</a:t>
            </a:r>
          </a:p>
          <a:p>
            <a:pPr algn="ctr"/>
            <a:r>
              <a:rPr lang="ru-RU" b="1" dirty="0" smtClean="0"/>
              <a:t>5 </a:t>
            </a:r>
            <a:r>
              <a:rPr lang="ru-RU" b="1" dirty="0"/>
              <a:t>справ – </a:t>
            </a:r>
            <a:r>
              <a:rPr lang="ru-RU" b="1" dirty="0" err="1"/>
              <a:t>закрито</a:t>
            </a:r>
            <a:endParaRPr lang="ru-RU" b="1" dirty="0"/>
          </a:p>
          <a:p>
            <a:pPr algn="ctr"/>
            <a:r>
              <a:rPr lang="ru-RU" b="1" dirty="0" smtClean="0"/>
              <a:t>(1-за </a:t>
            </a:r>
            <a:r>
              <a:rPr lang="ru-RU" b="1" dirty="0" err="1"/>
              <a:t>малозначністю</a:t>
            </a:r>
            <a:r>
              <a:rPr lang="ru-RU" b="1" dirty="0"/>
              <a:t>,</a:t>
            </a:r>
          </a:p>
          <a:p>
            <a:pPr algn="ctr"/>
            <a:r>
              <a:rPr lang="ru-RU" b="1" dirty="0" smtClean="0"/>
              <a:t>3- </a:t>
            </a:r>
            <a:r>
              <a:rPr lang="ru-RU" b="1" dirty="0" err="1"/>
              <a:t>відсутність</a:t>
            </a:r>
            <a:r>
              <a:rPr lang="ru-RU" b="1" dirty="0"/>
              <a:t> </a:t>
            </a:r>
            <a:r>
              <a:rPr lang="ru-RU" b="1" dirty="0" err="1"/>
              <a:t>події</a:t>
            </a:r>
            <a:r>
              <a:rPr lang="ru-RU" b="1" dirty="0"/>
              <a:t>,</a:t>
            </a:r>
          </a:p>
          <a:p>
            <a:pPr algn="ctr"/>
            <a:r>
              <a:rPr lang="ru-RU" b="1" dirty="0" smtClean="0"/>
              <a:t>1-закінчення </a:t>
            </a:r>
            <a:r>
              <a:rPr lang="ru-RU" b="1" dirty="0" err="1"/>
              <a:t>строків</a:t>
            </a:r>
            <a:r>
              <a:rPr lang="ru-RU" b="1" dirty="0"/>
              <a:t> </a:t>
            </a:r>
            <a:r>
              <a:rPr lang="ru-RU" b="1" dirty="0" err="1"/>
              <a:t>накладення</a:t>
            </a:r>
            <a:r>
              <a:rPr lang="ru-RU" b="1" dirty="0"/>
              <a:t> </a:t>
            </a:r>
            <a:r>
              <a:rPr lang="ru-RU" b="1" dirty="0" err="1"/>
              <a:t>адміністративног</a:t>
            </a:r>
            <a:r>
              <a:rPr lang="ru-RU" b="1" dirty="0"/>
              <a:t> </a:t>
            </a:r>
            <a:r>
              <a:rPr lang="ru-RU" b="1" dirty="0" err="1"/>
              <a:t>стягнення</a:t>
            </a:r>
            <a:r>
              <a:rPr lang="ru-RU" b="1" dirty="0"/>
              <a:t>)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9746140" y="5089245"/>
            <a:ext cx="2273563" cy="1368332"/>
          </a:xfrm>
          <a:prstGeom prst="roundRect">
            <a:avLst/>
          </a:prstGeom>
          <a:solidFill>
            <a:srgbClr val="F781AB"/>
          </a:solidFill>
          <a:effectLst>
            <a:glow rad="139700">
              <a:srgbClr val="F781AB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9687552" y="5018040"/>
            <a:ext cx="22567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До ЄДРСР направлено </a:t>
            </a:r>
            <a:r>
              <a:rPr lang="uk-UA" b="1" dirty="0" smtClean="0"/>
              <a:t>68</a:t>
            </a:r>
            <a:r>
              <a:rPr lang="ru-RU" b="1" dirty="0" smtClean="0"/>
              <a:t> </a:t>
            </a:r>
            <a:r>
              <a:rPr lang="ru-RU" b="1" dirty="0" err="1"/>
              <a:t>електронних</a:t>
            </a:r>
            <a:r>
              <a:rPr lang="ru-RU" b="1" dirty="0"/>
              <a:t> </a:t>
            </a:r>
            <a:r>
              <a:rPr lang="ru-RU" b="1" dirty="0" err="1"/>
              <a:t>копій</a:t>
            </a:r>
            <a:r>
              <a:rPr lang="ru-RU" b="1" dirty="0"/>
              <a:t> </a:t>
            </a:r>
            <a:r>
              <a:rPr lang="ru-RU" b="1" dirty="0" err="1"/>
              <a:t>судових</a:t>
            </a:r>
            <a:r>
              <a:rPr lang="ru-RU" b="1" dirty="0"/>
              <a:t> </a:t>
            </a:r>
            <a:r>
              <a:rPr lang="ru-RU" b="1" dirty="0" err="1"/>
              <a:t>рішень</a:t>
            </a:r>
            <a:r>
              <a:rPr lang="ru-RU" b="1" dirty="0"/>
              <a:t> по ст.173-2 </a:t>
            </a:r>
            <a:r>
              <a:rPr lang="ru-RU" b="1" dirty="0" err="1"/>
              <a:t>КУпАП</a:t>
            </a:r>
            <a:endParaRPr lang="ru-RU" b="1" dirty="0"/>
          </a:p>
        </p:txBody>
      </p:sp>
      <p:sp>
        <p:nvSpPr>
          <p:cNvPr id="17" name="Овал 16"/>
          <p:cNvSpPr/>
          <p:nvPr/>
        </p:nvSpPr>
        <p:spPr>
          <a:xfrm>
            <a:off x="268742" y="2249490"/>
            <a:ext cx="2084446" cy="1737555"/>
          </a:xfrm>
          <a:prstGeom prst="ellipse">
            <a:avLst/>
          </a:prstGeom>
          <a:solidFill>
            <a:schemeClr val="bg1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tx1"/>
              </a:solidFill>
            </a:endParaRP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З них : 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повернуто -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8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>
                <a:solidFill>
                  <a:schemeClr val="tx1"/>
                </a:solidFill>
              </a:rPr>
              <a:t>справ та </a:t>
            </a:r>
            <a:r>
              <a:rPr lang="ru-RU" b="1" dirty="0" err="1">
                <a:solidFill>
                  <a:schemeClr val="tx1"/>
                </a:solidFill>
              </a:rPr>
              <a:t>розглянуто</a:t>
            </a:r>
            <a:r>
              <a:rPr lang="ru-RU" b="1" dirty="0">
                <a:solidFill>
                  <a:schemeClr val="tx1"/>
                </a:solidFill>
              </a:rPr>
              <a:t>-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60 справ</a:t>
            </a:r>
            <a:endParaRPr lang="ru-RU" b="1" dirty="0">
              <a:solidFill>
                <a:schemeClr val="tx1"/>
              </a:solidFill>
            </a:endParaRPr>
          </a:p>
          <a:p>
            <a:pPr algn="ctr"/>
            <a:endParaRPr lang="ru-RU" b="1" dirty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58564" y="2547994"/>
            <a:ext cx="2118568" cy="1409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6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2647521" y="123092"/>
            <a:ext cx="851846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                  </a:t>
            </a:r>
            <a:r>
              <a:rPr lang="ru-RU" b="1" dirty="0" err="1">
                <a:solidFill>
                  <a:srgbClr val="FF0000"/>
                </a:solidFill>
              </a:rPr>
              <a:t>Розгляд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Красноокнянським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районним</a:t>
            </a:r>
            <a:r>
              <a:rPr lang="ru-RU" b="1" dirty="0">
                <a:solidFill>
                  <a:srgbClr val="FF0000"/>
                </a:solidFill>
              </a:rPr>
              <a:t> судом </a:t>
            </a:r>
            <a:r>
              <a:rPr lang="ru-RU" b="1" dirty="0" err="1">
                <a:solidFill>
                  <a:srgbClr val="FF0000"/>
                </a:solidFill>
              </a:rPr>
              <a:t>Одеської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області</a:t>
            </a:r>
            <a:endParaRPr lang="ru-RU" b="1" dirty="0">
              <a:solidFill>
                <a:srgbClr val="FF0000"/>
              </a:solidFill>
            </a:endParaRPr>
          </a:p>
          <a:p>
            <a:pPr algn="ctr"/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dirty="0"/>
              <a:t>справ про </a:t>
            </a:r>
            <a:r>
              <a:rPr lang="ru-RU" dirty="0" err="1"/>
              <a:t>адміністративні</a:t>
            </a:r>
            <a:r>
              <a:rPr lang="ru-RU" dirty="0"/>
              <a:t> </a:t>
            </a:r>
            <a:r>
              <a:rPr lang="ru-RU" dirty="0" err="1"/>
              <a:t>правопорушення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b="1" dirty="0">
                <a:solidFill>
                  <a:srgbClr val="FF0000"/>
                </a:solidFill>
              </a:rPr>
              <a:t>за ст.173-2 </a:t>
            </a:r>
            <a:r>
              <a:rPr lang="ru-RU" b="1" dirty="0" err="1">
                <a:solidFill>
                  <a:srgbClr val="FF0000"/>
                </a:solidFill>
              </a:rPr>
              <a:t>КУпАП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sz="1400" b="1" dirty="0">
                <a:solidFill>
                  <a:srgbClr val="FF0000"/>
                </a:solidFill>
              </a:rPr>
              <a:t>«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домашнього</a:t>
            </a:r>
            <a:r>
              <a:rPr lang="ru-RU" dirty="0"/>
              <a:t> </a:t>
            </a:r>
            <a:r>
              <a:rPr lang="ru-RU" dirty="0" err="1"/>
              <a:t>насильства</a:t>
            </a:r>
            <a:r>
              <a:rPr lang="ru-RU" dirty="0"/>
              <a:t>, </a:t>
            </a:r>
            <a:r>
              <a:rPr lang="ru-RU" dirty="0" err="1"/>
              <a:t>насильства</a:t>
            </a:r>
            <a:r>
              <a:rPr lang="ru-RU" dirty="0"/>
              <a:t> за </a:t>
            </a:r>
            <a:r>
              <a:rPr lang="ru-RU" dirty="0" err="1"/>
              <a:t>ознакою</a:t>
            </a:r>
            <a:r>
              <a:rPr lang="ru-RU" dirty="0"/>
              <a:t> </a:t>
            </a:r>
            <a:r>
              <a:rPr lang="ru-RU" dirty="0" err="1"/>
              <a:t>статі</a:t>
            </a:r>
            <a:r>
              <a:rPr lang="ru-RU" dirty="0"/>
              <a:t>, </a:t>
            </a:r>
            <a:r>
              <a:rPr lang="ru-RU" dirty="0" err="1"/>
              <a:t>невиконання</a:t>
            </a:r>
            <a:r>
              <a:rPr lang="ru-RU" dirty="0"/>
              <a:t> </a:t>
            </a:r>
            <a:r>
              <a:rPr lang="ru-RU" dirty="0" err="1"/>
              <a:t>термінового</a:t>
            </a:r>
            <a:r>
              <a:rPr lang="ru-RU" dirty="0"/>
              <a:t> </a:t>
            </a:r>
            <a:r>
              <a:rPr lang="ru-RU" dirty="0" err="1"/>
              <a:t>заборонного</a:t>
            </a:r>
            <a:r>
              <a:rPr lang="ru-RU" dirty="0"/>
              <a:t> </a:t>
            </a:r>
            <a:r>
              <a:rPr lang="ru-RU" dirty="0" err="1"/>
              <a:t>припису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неповідомлення</a:t>
            </a:r>
            <a:r>
              <a:rPr lang="ru-RU" dirty="0"/>
              <a:t> про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тимчасового</a:t>
            </a:r>
            <a:r>
              <a:rPr lang="ru-RU" dirty="0"/>
              <a:t> </a:t>
            </a:r>
            <a:r>
              <a:rPr lang="ru-RU" dirty="0" err="1"/>
              <a:t>перебування</a:t>
            </a:r>
            <a:r>
              <a:rPr lang="ru-RU" dirty="0"/>
              <a:t>»  за </a:t>
            </a:r>
            <a:r>
              <a:rPr lang="ru-RU" dirty="0" smtClean="0"/>
              <a:t>І </a:t>
            </a:r>
            <a:r>
              <a:rPr lang="ru-RU" dirty="0" err="1" smtClean="0"/>
              <a:t>півріччя</a:t>
            </a:r>
            <a:r>
              <a:rPr lang="ru-RU" dirty="0" smtClean="0"/>
              <a:t> 2022 </a:t>
            </a:r>
            <a:r>
              <a:rPr lang="ru-RU" dirty="0"/>
              <a:t>року.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289691" y="4807986"/>
            <a:ext cx="2220230" cy="1897436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854960" y="4760394"/>
            <a:ext cx="1556238" cy="1897436"/>
          </a:xfrm>
          <a:prstGeom prst="roundRect">
            <a:avLst>
              <a:gd name="adj" fmla="val 4040"/>
            </a:avLst>
          </a:prstGeom>
          <a:solidFill>
            <a:schemeClr val="bg1"/>
          </a:solidFill>
          <a:ln>
            <a:solidFill>
              <a:srgbClr val="FF0000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chemeClr val="tx1"/>
              </a:solidFill>
            </a:endParaRPr>
          </a:p>
          <a:p>
            <a:pPr algn="ctr"/>
            <a:r>
              <a:rPr lang="uk-UA" sz="1400" b="1" dirty="0">
                <a:solidFill>
                  <a:schemeClr val="tx1"/>
                </a:solidFill>
              </a:rPr>
              <a:t>Загальна сума накладеного штрафу-</a:t>
            </a:r>
          </a:p>
          <a:p>
            <a:pPr algn="ctr"/>
            <a:r>
              <a:rPr lang="uk-UA" sz="1400" b="1" dirty="0" smtClean="0">
                <a:solidFill>
                  <a:schemeClr val="tx1"/>
                </a:solidFill>
              </a:rPr>
              <a:t>8500 </a:t>
            </a:r>
            <a:r>
              <a:rPr lang="uk-UA" sz="1400" b="1" dirty="0">
                <a:solidFill>
                  <a:schemeClr val="tx1"/>
                </a:solidFill>
              </a:rPr>
              <a:t>грн.,</a:t>
            </a:r>
          </a:p>
          <a:p>
            <a:pPr algn="ctr"/>
            <a:r>
              <a:rPr lang="uk-UA" sz="1400" b="1" dirty="0">
                <a:solidFill>
                  <a:schemeClr val="tx1"/>
                </a:solidFill>
              </a:rPr>
              <a:t> з них:</a:t>
            </a:r>
          </a:p>
          <a:p>
            <a:pPr algn="ctr"/>
            <a:r>
              <a:rPr lang="uk-UA" sz="1400" b="1" dirty="0" smtClean="0">
                <a:solidFill>
                  <a:schemeClr val="tx1"/>
                </a:solidFill>
              </a:rPr>
              <a:t>3230 грн</a:t>
            </a:r>
            <a:r>
              <a:rPr lang="uk-UA" sz="1400" b="1" dirty="0">
                <a:solidFill>
                  <a:schemeClr val="tx1"/>
                </a:solidFill>
              </a:rPr>
              <a:t>. –сплачено</a:t>
            </a:r>
          </a:p>
          <a:p>
            <a:pPr algn="ctr"/>
            <a:r>
              <a:rPr lang="uk-UA" sz="1200" b="1" dirty="0">
                <a:solidFill>
                  <a:schemeClr val="tx1"/>
                </a:solidFill>
              </a:rPr>
              <a:t>ДОБРОВІЛЬНО</a:t>
            </a:r>
            <a:endParaRPr lang="ru-RU" sz="1200" b="1" dirty="0">
              <a:solidFill>
                <a:schemeClr val="tx1"/>
              </a:solidFill>
            </a:endParaRPr>
          </a:p>
          <a:p>
            <a:pPr algn="ctr"/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811568" y="4824693"/>
            <a:ext cx="1912304" cy="1897436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>
                <a:solidFill>
                  <a:schemeClr val="tx1"/>
                </a:solidFill>
              </a:rPr>
              <a:t>Із них: скоїли адміністративне правопорушення </a:t>
            </a:r>
            <a:r>
              <a:rPr lang="uk-UA" sz="1600" b="1">
                <a:solidFill>
                  <a:schemeClr val="tx1"/>
                </a:solidFill>
              </a:rPr>
              <a:t>– </a:t>
            </a:r>
            <a:r>
              <a:rPr lang="uk-UA" sz="1600" b="1" smtClean="0">
                <a:solidFill>
                  <a:schemeClr val="tx1"/>
                </a:solidFill>
              </a:rPr>
              <a:t>5 </a:t>
            </a:r>
            <a:r>
              <a:rPr lang="uk-UA" sz="1600" b="1" dirty="0">
                <a:solidFill>
                  <a:schemeClr val="tx1"/>
                </a:solidFill>
              </a:rPr>
              <a:t>жінок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231247" y="1795296"/>
            <a:ext cx="8296353" cy="7818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3154320" y="1853957"/>
            <a:ext cx="83957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/>
              <a:t>Перебувало</a:t>
            </a:r>
            <a:r>
              <a:rPr lang="ru-RU" b="1" dirty="0"/>
              <a:t> в </a:t>
            </a:r>
            <a:r>
              <a:rPr lang="ru-RU" b="1" dirty="0" err="1"/>
              <a:t>провадженні</a:t>
            </a:r>
            <a:r>
              <a:rPr lang="ru-RU" b="1" dirty="0"/>
              <a:t>  </a:t>
            </a:r>
            <a:r>
              <a:rPr lang="ru-RU" b="1" dirty="0" err="1"/>
              <a:t>всього</a:t>
            </a:r>
            <a:r>
              <a:rPr lang="ru-RU" b="1" dirty="0"/>
              <a:t>  </a:t>
            </a:r>
            <a:r>
              <a:rPr lang="ru-RU" b="1" dirty="0" smtClean="0"/>
              <a:t>248 справ </a:t>
            </a:r>
            <a:r>
              <a:rPr lang="ru-RU" b="1" dirty="0"/>
              <a:t>про </a:t>
            </a:r>
            <a:r>
              <a:rPr lang="ru-RU" b="1" dirty="0" err="1"/>
              <a:t>адіміністративні</a:t>
            </a:r>
            <a:r>
              <a:rPr lang="ru-RU" b="1" dirty="0"/>
              <a:t> </a:t>
            </a:r>
            <a:r>
              <a:rPr lang="ru-RU" b="1" dirty="0" err="1"/>
              <a:t>правопорушення</a:t>
            </a:r>
            <a:r>
              <a:rPr lang="ru-RU" b="1" dirty="0"/>
              <a:t>, з низ за ст.173-2 </a:t>
            </a:r>
            <a:r>
              <a:rPr lang="ru-RU" b="1" dirty="0" err="1"/>
              <a:t>КУпАП</a:t>
            </a:r>
            <a:r>
              <a:rPr lang="ru-RU" b="1" dirty="0"/>
              <a:t> – </a:t>
            </a:r>
            <a:r>
              <a:rPr lang="ru-RU" b="1" dirty="0" smtClean="0"/>
              <a:t>72 </a:t>
            </a:r>
            <a:r>
              <a:rPr lang="ru-RU" b="1" dirty="0" err="1"/>
              <a:t>справи</a:t>
            </a:r>
            <a:r>
              <a:rPr lang="ru-RU" b="1" dirty="0"/>
              <a:t>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складає</a:t>
            </a:r>
            <a:r>
              <a:rPr lang="ru-RU" b="1" dirty="0"/>
              <a:t> </a:t>
            </a:r>
            <a:r>
              <a:rPr lang="ru-RU" b="1" dirty="0" smtClean="0"/>
              <a:t>29 </a:t>
            </a:r>
            <a:r>
              <a:rPr lang="ru-RU" b="1" dirty="0"/>
              <a:t>%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387404" y="4843491"/>
            <a:ext cx="218110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/>
              <a:t>З них </a:t>
            </a:r>
            <a:r>
              <a:rPr lang="ru-RU" sz="1400" b="1" dirty="0" err="1"/>
              <a:t>присуджено</a:t>
            </a:r>
            <a:r>
              <a:rPr lang="ru-RU" sz="1400" b="1" dirty="0"/>
              <a:t> :</a:t>
            </a:r>
          </a:p>
          <a:p>
            <a:pPr algn="ctr"/>
            <a:r>
              <a:rPr lang="ru-RU" sz="1400" b="1" dirty="0"/>
              <a:t>штраф – </a:t>
            </a:r>
            <a:r>
              <a:rPr lang="ru-RU" sz="1400" b="1" dirty="0" smtClean="0"/>
              <a:t>38 </a:t>
            </a:r>
            <a:r>
              <a:rPr lang="ru-RU" sz="1400" b="1" dirty="0" err="1"/>
              <a:t>чол</a:t>
            </a:r>
            <a:r>
              <a:rPr lang="ru-RU" sz="1400" b="1" dirty="0"/>
              <a:t>.</a:t>
            </a:r>
          </a:p>
          <a:p>
            <a:r>
              <a:rPr lang="uk-UA" sz="1400" b="1" dirty="0"/>
              <a:t>Громадські роботи -</a:t>
            </a:r>
            <a:r>
              <a:rPr lang="uk-UA" sz="1400" b="1" dirty="0" smtClean="0"/>
              <a:t>1 </a:t>
            </a:r>
            <a:r>
              <a:rPr lang="uk-UA" sz="1400" b="1" dirty="0" err="1"/>
              <a:t>чол</a:t>
            </a:r>
            <a:r>
              <a:rPr lang="uk-UA" sz="1400" b="1" dirty="0"/>
              <a:t>.</a:t>
            </a:r>
            <a:r>
              <a:rPr lang="ru-RU" sz="1400" b="1" dirty="0"/>
              <a:t>,</a:t>
            </a:r>
          </a:p>
          <a:p>
            <a:r>
              <a:rPr lang="ru-RU" sz="1400" b="1" dirty="0" err="1"/>
              <a:t>Адміністративний</a:t>
            </a:r>
            <a:r>
              <a:rPr lang="ru-RU" sz="1400" b="1" dirty="0"/>
              <a:t> </a:t>
            </a:r>
            <a:r>
              <a:rPr lang="ru-RU" sz="1400" b="1" dirty="0" err="1"/>
              <a:t>арешт</a:t>
            </a:r>
            <a:r>
              <a:rPr lang="ru-RU" sz="1400" b="1" dirty="0"/>
              <a:t>-</a:t>
            </a:r>
          </a:p>
          <a:p>
            <a:r>
              <a:rPr lang="ru-RU" sz="1400" b="1" dirty="0" smtClean="0"/>
              <a:t>13</a:t>
            </a:r>
            <a:r>
              <a:rPr lang="ru-RU" sz="1400" b="1" dirty="0" smtClean="0"/>
              <a:t> </a:t>
            </a:r>
            <a:r>
              <a:rPr lang="ru-RU" sz="1400" b="1" dirty="0" err="1"/>
              <a:t>чол</a:t>
            </a:r>
            <a:r>
              <a:rPr lang="ru-RU" sz="1400" b="1" dirty="0" smtClean="0"/>
              <a:t>.</a:t>
            </a:r>
            <a:endParaRPr lang="ru-RU" sz="1400" b="1" dirty="0"/>
          </a:p>
          <a:p>
            <a:endParaRPr lang="ru-RU" sz="1400" b="1" dirty="0"/>
          </a:p>
        </p:txBody>
      </p:sp>
      <p:sp>
        <p:nvSpPr>
          <p:cNvPr id="2" name="Стрелка: вниз 1">
            <a:extLst>
              <a:ext uri="{FF2B5EF4-FFF2-40B4-BE49-F238E27FC236}">
                <a16:creationId xmlns:a16="http://schemas.microsoft.com/office/drawing/2014/main" id="{D23578EC-D390-46BA-BB72-6A321B5AC835}"/>
              </a:ext>
            </a:extLst>
          </p:cNvPr>
          <p:cNvSpPr/>
          <p:nvPr/>
        </p:nvSpPr>
        <p:spPr>
          <a:xfrm flipH="1">
            <a:off x="1389184" y="4097265"/>
            <a:ext cx="112167" cy="249160"/>
          </a:xfrm>
          <a:prstGeom prst="downArrow">
            <a:avLst>
              <a:gd name="adj1" fmla="val 50000"/>
              <a:gd name="adj2" fmla="val 724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32" name="Стрелка: вправо 31">
            <a:extLst>
              <a:ext uri="{FF2B5EF4-FFF2-40B4-BE49-F238E27FC236}">
                <a16:creationId xmlns:a16="http://schemas.microsoft.com/office/drawing/2014/main" id="{74CFA84A-9BBC-46E3-AD4A-1BDC4332E87C}"/>
              </a:ext>
            </a:extLst>
          </p:cNvPr>
          <p:cNvSpPr/>
          <p:nvPr/>
        </p:nvSpPr>
        <p:spPr>
          <a:xfrm rot="5400000">
            <a:off x="3923550" y="4608890"/>
            <a:ext cx="333168" cy="1372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6" name="Стрелка вправо 5"/>
          <p:cNvSpPr/>
          <p:nvPr/>
        </p:nvSpPr>
        <p:spPr>
          <a:xfrm rot="2164279" flipV="1">
            <a:off x="4875676" y="4382315"/>
            <a:ext cx="1868031" cy="1593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Стрелка вправо 10"/>
          <p:cNvSpPr/>
          <p:nvPr/>
        </p:nvSpPr>
        <p:spPr>
          <a:xfrm>
            <a:off x="2411569" y="3288323"/>
            <a:ext cx="537815" cy="879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7264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761</TotalTime>
  <Words>174</Words>
  <Application>Microsoft Office PowerPoint</Application>
  <PresentationFormat>Широкоэкранный</PresentationFormat>
  <Paragraphs>30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ADMIN-PC</dc:creator>
  <cp:lastModifiedBy>Керап</cp:lastModifiedBy>
  <cp:revision>70</cp:revision>
  <cp:lastPrinted>2021-11-02T12:26:57Z</cp:lastPrinted>
  <dcterms:created xsi:type="dcterms:W3CDTF">2017-11-02T09:58:20Z</dcterms:created>
  <dcterms:modified xsi:type="dcterms:W3CDTF">2022-08-10T07:30:41Z</dcterms:modified>
</cp:coreProperties>
</file>