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99" y="316523"/>
            <a:ext cx="2288610" cy="1292165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6108415" y="3153248"/>
            <a:ext cx="5911288" cy="541125"/>
          </a:xfrm>
          <a:prstGeom prst="snip2DiagRect">
            <a:avLst>
              <a:gd name="adj1" fmla="val 3930"/>
              <a:gd name="adj2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66322" y="2814680"/>
            <a:ext cx="5968076" cy="1607146"/>
          </a:xfrm>
        </p:spPr>
        <p:txBody>
          <a:bodyPr>
            <a:normAutofit/>
          </a:bodyPr>
          <a:lstStyle/>
          <a:p>
            <a:endParaRPr lang="uk-UA" sz="1600" b="1" dirty="0"/>
          </a:p>
          <a:p>
            <a:r>
              <a:rPr lang="uk-UA" sz="1600" b="1" dirty="0"/>
              <a:t>Даний вид адміністративного правопорушення посідає                  </a:t>
            </a:r>
            <a:r>
              <a:rPr lang="uk-UA" sz="1600" b="1" dirty="0" smtClean="0"/>
              <a:t>ІІІ місце </a:t>
            </a:r>
            <a:r>
              <a:rPr lang="uk-UA" sz="1600" b="1" dirty="0"/>
              <a:t>серед скоєних правопорушень</a:t>
            </a:r>
          </a:p>
        </p:txBody>
      </p:sp>
      <p:sp>
        <p:nvSpPr>
          <p:cNvPr id="7" name="Овал 6"/>
          <p:cNvSpPr/>
          <p:nvPr/>
        </p:nvSpPr>
        <p:spPr>
          <a:xfrm>
            <a:off x="3001076" y="2678345"/>
            <a:ext cx="2196345" cy="1832589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64079" y="2978048"/>
            <a:ext cx="1983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Відносно</a:t>
            </a:r>
            <a:r>
              <a:rPr lang="ru-RU" b="1" dirty="0"/>
              <a:t> </a:t>
            </a:r>
            <a:r>
              <a:rPr lang="ru-RU" b="1" dirty="0" smtClean="0"/>
              <a:t>19 </a:t>
            </a:r>
            <a:r>
              <a:rPr lang="ru-RU" b="1" dirty="0" err="1"/>
              <a:t>чол</a:t>
            </a:r>
            <a:r>
              <a:rPr lang="ru-RU" b="1" dirty="0"/>
              <a:t>. </a:t>
            </a:r>
            <a:r>
              <a:rPr lang="ru-RU" b="1" dirty="0" err="1"/>
              <a:t>накладено</a:t>
            </a:r>
            <a:r>
              <a:rPr lang="ru-RU" b="1" dirty="0"/>
              <a:t> </a:t>
            </a:r>
            <a:r>
              <a:rPr lang="ru-RU" b="1" dirty="0" err="1"/>
              <a:t>адміністративне</a:t>
            </a:r>
            <a:r>
              <a:rPr lang="ru-RU" b="1" dirty="0"/>
              <a:t> </a:t>
            </a:r>
          </a:p>
          <a:p>
            <a:pPr algn="ctr"/>
            <a:r>
              <a:rPr lang="ru-RU" b="1" dirty="0" err="1"/>
              <a:t>стягнення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47716" y="4396945"/>
            <a:ext cx="2694979" cy="227592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16208" y="4756324"/>
            <a:ext cx="2309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З них:</a:t>
            </a:r>
          </a:p>
          <a:p>
            <a:pPr algn="ctr"/>
            <a:r>
              <a:rPr lang="ru-RU" b="1" dirty="0" smtClean="0"/>
              <a:t>6 </a:t>
            </a:r>
            <a:r>
              <a:rPr lang="ru-RU" b="1" dirty="0"/>
              <a:t>справ – </a:t>
            </a:r>
            <a:r>
              <a:rPr lang="ru-RU" b="1" dirty="0" err="1"/>
              <a:t>закрито</a:t>
            </a:r>
            <a:endParaRPr lang="ru-RU" b="1" dirty="0"/>
          </a:p>
          <a:p>
            <a:pPr algn="ctr"/>
            <a:r>
              <a:rPr lang="ru-RU" b="1" dirty="0" smtClean="0"/>
              <a:t>(4-за </a:t>
            </a:r>
            <a:r>
              <a:rPr lang="ru-RU" b="1" dirty="0" err="1"/>
              <a:t>малозначністю</a:t>
            </a:r>
            <a:r>
              <a:rPr lang="ru-RU" b="1" dirty="0"/>
              <a:t>,</a:t>
            </a:r>
          </a:p>
          <a:p>
            <a:pPr algn="ctr"/>
            <a:r>
              <a:rPr lang="ru-RU" b="1" dirty="0"/>
              <a:t>2</a:t>
            </a:r>
            <a:r>
              <a:rPr lang="ru-RU" b="1" dirty="0" smtClean="0"/>
              <a:t>- </a:t>
            </a:r>
            <a:r>
              <a:rPr lang="ru-RU" b="1" dirty="0" err="1"/>
              <a:t>відсутність</a:t>
            </a:r>
            <a:r>
              <a:rPr lang="ru-RU" b="1" dirty="0"/>
              <a:t> </a:t>
            </a:r>
            <a:r>
              <a:rPr lang="ru-RU" b="1" dirty="0" err="1" smtClean="0"/>
              <a:t>події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46140" y="5089245"/>
            <a:ext cx="2273563" cy="1368332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9687552" y="5018040"/>
            <a:ext cx="2256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dirty="0"/>
              <a:t>37</a:t>
            </a:r>
            <a:r>
              <a:rPr lang="ru-RU" b="1" dirty="0"/>
              <a:t> </a:t>
            </a:r>
            <a:r>
              <a:rPr lang="ru-RU" b="1" dirty="0" err="1"/>
              <a:t>електронних</a:t>
            </a:r>
            <a:r>
              <a:rPr lang="ru-RU" b="1" dirty="0"/>
              <a:t> </a:t>
            </a:r>
            <a:r>
              <a:rPr lang="ru-RU" b="1" dirty="0" err="1"/>
              <a:t>копій</a:t>
            </a:r>
            <a:r>
              <a:rPr lang="ru-RU" b="1" dirty="0"/>
              <a:t> </a:t>
            </a:r>
            <a:r>
              <a:rPr lang="ru-RU" b="1" dirty="0" err="1"/>
              <a:t>судових</a:t>
            </a:r>
            <a:r>
              <a:rPr lang="ru-RU" b="1" dirty="0"/>
              <a:t> </a:t>
            </a:r>
            <a:r>
              <a:rPr lang="ru-RU" b="1" dirty="0" err="1"/>
              <a:t>рішень</a:t>
            </a:r>
            <a:r>
              <a:rPr lang="ru-RU" b="1" dirty="0"/>
              <a:t> по ст.184 </a:t>
            </a:r>
            <a:r>
              <a:rPr lang="ru-RU" b="1" dirty="0" err="1"/>
              <a:t>КУпАП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249490"/>
            <a:ext cx="2084446" cy="1737555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З них :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повернуто -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7 справ </a:t>
            </a:r>
            <a:r>
              <a:rPr lang="ru-RU" b="1" dirty="0">
                <a:solidFill>
                  <a:schemeClr val="tx1"/>
                </a:solidFill>
              </a:rPr>
              <a:t>та </a:t>
            </a:r>
            <a:r>
              <a:rPr lang="ru-RU" b="1" dirty="0" err="1">
                <a:solidFill>
                  <a:schemeClr val="tx1"/>
                </a:solidFill>
              </a:rPr>
              <a:t>розглянуто</a:t>
            </a:r>
            <a:r>
              <a:rPr lang="ru-RU" b="1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25 </a:t>
            </a:r>
            <a:r>
              <a:rPr lang="ru-RU" b="1" dirty="0">
                <a:solidFill>
                  <a:schemeClr val="tx1"/>
                </a:solidFill>
              </a:rPr>
              <a:t>справ,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7521" y="123092"/>
            <a:ext cx="8518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                 </a:t>
            </a:r>
            <a:r>
              <a:rPr lang="ru-RU" b="1" dirty="0" err="1">
                <a:solidFill>
                  <a:srgbClr val="FF0000"/>
                </a:solidFill>
              </a:rPr>
              <a:t>Розгляд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Красноокнянським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районним</a:t>
            </a:r>
            <a:r>
              <a:rPr lang="ru-RU" b="1" dirty="0">
                <a:solidFill>
                  <a:srgbClr val="FF0000"/>
                </a:solidFill>
              </a:rPr>
              <a:t> судом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області</a:t>
            </a:r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справ про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за ст.</a:t>
            </a:r>
            <a:r>
              <a:rPr lang="en-US" b="1" dirty="0">
                <a:solidFill>
                  <a:srgbClr val="FF0000"/>
                </a:solidFill>
              </a:rPr>
              <a:t>184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КУпАП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sz="1400" b="1" dirty="0">
                <a:solidFill>
                  <a:srgbClr val="FF0000"/>
                </a:solidFill>
              </a:rPr>
              <a:t>«</a:t>
            </a:r>
            <a:r>
              <a:rPr lang="ru-RU" dirty="0" err="1"/>
              <a:t>Невиконання</a:t>
            </a:r>
            <a:r>
              <a:rPr lang="ru-RU" dirty="0"/>
              <a:t> батьками </a:t>
            </a:r>
            <a:r>
              <a:rPr lang="ru-RU" dirty="0" err="1"/>
              <a:t>або</a:t>
            </a:r>
            <a:r>
              <a:rPr lang="ru-RU" dirty="0"/>
              <a:t> особами,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замінюють</a:t>
            </a:r>
            <a:r>
              <a:rPr lang="ru-RU" dirty="0"/>
              <a:t>,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»</a:t>
            </a:r>
          </a:p>
          <a:p>
            <a:pPr algn="ctr"/>
            <a:r>
              <a:rPr lang="ru-RU" dirty="0"/>
              <a:t> за </a:t>
            </a:r>
            <a:r>
              <a:rPr lang="ru-RU" dirty="0" smtClean="0"/>
              <a:t>І </a:t>
            </a:r>
            <a:r>
              <a:rPr lang="ru-RU" dirty="0" err="1" smtClean="0"/>
              <a:t>півріччя</a:t>
            </a:r>
            <a:r>
              <a:rPr lang="ru-RU" dirty="0" smtClean="0"/>
              <a:t> 2022 року</a:t>
            </a:r>
            <a:r>
              <a:rPr lang="ru-RU" dirty="0"/>
              <a:t>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89691" y="5240215"/>
            <a:ext cx="2220230" cy="121736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069850" y="4824693"/>
            <a:ext cx="1302750" cy="1632884"/>
          </a:xfrm>
          <a:prstGeom prst="roundRect">
            <a:avLst>
              <a:gd name="adj" fmla="val 4040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Загальна сума накладеного штрафу-</a:t>
            </a:r>
          </a:p>
          <a:p>
            <a:pPr algn="ctr"/>
            <a:r>
              <a:rPr lang="uk-UA" sz="1400" b="1" smtClean="0">
                <a:solidFill>
                  <a:schemeClr val="tx1"/>
                </a:solidFill>
              </a:rPr>
              <a:t>4250 </a:t>
            </a:r>
            <a:r>
              <a:rPr lang="uk-UA" sz="1400" b="1" dirty="0">
                <a:solidFill>
                  <a:schemeClr val="tx1"/>
                </a:solidFill>
              </a:rPr>
              <a:t>грн.</a:t>
            </a: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11567" y="4824693"/>
            <a:ext cx="1956637" cy="16328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tx1"/>
                </a:solidFill>
              </a:rPr>
              <a:t>Із них: скоїли адміністративне правопорушення – </a:t>
            </a:r>
            <a:r>
              <a:rPr lang="uk-UA" sz="1600" b="1" dirty="0" smtClean="0">
                <a:solidFill>
                  <a:schemeClr val="tx1"/>
                </a:solidFill>
              </a:rPr>
              <a:t>17 </a:t>
            </a:r>
            <a:r>
              <a:rPr lang="uk-UA" sz="1600" b="1" dirty="0">
                <a:solidFill>
                  <a:schemeClr val="tx1"/>
                </a:solidFill>
              </a:rPr>
              <a:t>жінки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31247" y="1795296"/>
            <a:ext cx="8296353" cy="781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54320" y="1853957"/>
            <a:ext cx="8395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Перебувало</a:t>
            </a:r>
            <a:r>
              <a:rPr lang="ru-RU" b="1" dirty="0"/>
              <a:t> в </a:t>
            </a:r>
            <a:r>
              <a:rPr lang="ru-RU" b="1" dirty="0" err="1"/>
              <a:t>провадженні</a:t>
            </a:r>
            <a:r>
              <a:rPr lang="ru-RU" b="1" dirty="0"/>
              <a:t>  </a:t>
            </a:r>
            <a:r>
              <a:rPr lang="ru-RU" b="1" dirty="0" err="1"/>
              <a:t>всього</a:t>
            </a:r>
            <a:r>
              <a:rPr lang="ru-RU" b="1" dirty="0"/>
              <a:t>  </a:t>
            </a:r>
            <a:r>
              <a:rPr lang="ru-RU" b="1" dirty="0" smtClean="0"/>
              <a:t>248 справ </a:t>
            </a:r>
            <a:r>
              <a:rPr lang="ru-RU" b="1" dirty="0"/>
              <a:t>про </a:t>
            </a:r>
            <a:r>
              <a:rPr lang="ru-RU" b="1" dirty="0" err="1"/>
              <a:t>адіміністративні</a:t>
            </a:r>
            <a:r>
              <a:rPr lang="ru-RU" b="1" dirty="0"/>
              <a:t> </a:t>
            </a:r>
            <a:r>
              <a:rPr lang="ru-RU" b="1" dirty="0" err="1"/>
              <a:t>правопорушення</a:t>
            </a:r>
            <a:r>
              <a:rPr lang="ru-RU" b="1" dirty="0"/>
              <a:t>, з них за ст.184 </a:t>
            </a:r>
            <a:r>
              <a:rPr lang="ru-RU" b="1" dirty="0" err="1"/>
              <a:t>КУпАП</a:t>
            </a:r>
            <a:r>
              <a:rPr lang="ru-RU" b="1" dirty="0"/>
              <a:t> – </a:t>
            </a:r>
            <a:r>
              <a:rPr lang="ru-RU" b="1" dirty="0" smtClean="0"/>
              <a:t>37 справ,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складає</a:t>
            </a:r>
            <a:r>
              <a:rPr lang="ru-RU" b="1" dirty="0"/>
              <a:t> </a:t>
            </a:r>
            <a:r>
              <a:rPr lang="ru-RU" b="1" dirty="0" smtClean="0"/>
              <a:t>15 </a:t>
            </a:r>
            <a:r>
              <a:rPr lang="ru-RU" b="1" dirty="0"/>
              <a:t>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387404" y="5511463"/>
            <a:ext cx="20357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З них </a:t>
            </a:r>
            <a:r>
              <a:rPr lang="ru-RU" sz="1400" b="1" dirty="0" err="1"/>
              <a:t>присуджено</a:t>
            </a:r>
            <a:r>
              <a:rPr lang="ru-RU" sz="1400" b="1" dirty="0"/>
              <a:t> :</a:t>
            </a:r>
          </a:p>
          <a:p>
            <a:pPr algn="ctr"/>
            <a:r>
              <a:rPr lang="ru-RU" sz="1400" b="1" dirty="0"/>
              <a:t>штраф – </a:t>
            </a:r>
            <a:r>
              <a:rPr lang="ru-RU" sz="1400" b="1" dirty="0" smtClean="0"/>
              <a:t>4 </a:t>
            </a:r>
            <a:r>
              <a:rPr lang="ru-RU" sz="1400" b="1" dirty="0" err="1"/>
              <a:t>чол</a:t>
            </a:r>
            <a:r>
              <a:rPr lang="ru-RU" sz="1400" b="1" dirty="0"/>
              <a:t>.</a:t>
            </a:r>
          </a:p>
          <a:p>
            <a:r>
              <a:rPr lang="uk-UA" sz="1400" b="1" dirty="0"/>
              <a:t>попередження-15 </a:t>
            </a:r>
            <a:r>
              <a:rPr lang="uk-UA" sz="1400" b="1" dirty="0" err="1"/>
              <a:t>чол</a:t>
            </a:r>
            <a:r>
              <a:rPr lang="uk-UA" sz="1400" b="1" dirty="0"/>
              <a:t>.</a:t>
            </a:r>
            <a:r>
              <a:rPr lang="ru-RU" sz="1400" b="1" dirty="0"/>
              <a:t>,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D23578EC-D390-46BA-BB72-6A321B5AC835}"/>
              </a:ext>
            </a:extLst>
          </p:cNvPr>
          <p:cNvSpPr/>
          <p:nvPr/>
        </p:nvSpPr>
        <p:spPr>
          <a:xfrm flipH="1">
            <a:off x="1389184" y="4097265"/>
            <a:ext cx="112167" cy="249160"/>
          </a:xfrm>
          <a:prstGeom prst="downArrow">
            <a:avLst>
              <a:gd name="adj1" fmla="val 50000"/>
              <a:gd name="adj2" fmla="val 7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:a16="http://schemas.microsoft.com/office/drawing/2014/main" id="{74CFA84A-9BBC-46E3-AD4A-1BDC4332E87C}"/>
              </a:ext>
            </a:extLst>
          </p:cNvPr>
          <p:cNvSpPr/>
          <p:nvPr/>
        </p:nvSpPr>
        <p:spPr>
          <a:xfrm rot="5400000">
            <a:off x="3707908" y="4824532"/>
            <a:ext cx="729281" cy="102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Стрелка вправо 5"/>
          <p:cNvSpPr/>
          <p:nvPr/>
        </p:nvSpPr>
        <p:spPr>
          <a:xfrm rot="2272672">
            <a:off x="4939503" y="4324356"/>
            <a:ext cx="1902165" cy="100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право 10"/>
          <p:cNvSpPr/>
          <p:nvPr/>
        </p:nvSpPr>
        <p:spPr>
          <a:xfrm>
            <a:off x="2411569" y="3288323"/>
            <a:ext cx="537815" cy="8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EA58DFEF-4F81-49C2-93AB-76BAA766C373}"/>
              </a:ext>
            </a:extLst>
          </p:cNvPr>
          <p:cNvSpPr/>
          <p:nvPr/>
        </p:nvSpPr>
        <p:spPr>
          <a:xfrm rot="3556415" flipH="1">
            <a:off x="2692106" y="1884651"/>
            <a:ext cx="53092" cy="1161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146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76</cp:revision>
  <cp:lastPrinted>2021-11-03T11:53:04Z</cp:lastPrinted>
  <dcterms:created xsi:type="dcterms:W3CDTF">2017-11-02T09:58:20Z</dcterms:created>
  <dcterms:modified xsi:type="dcterms:W3CDTF">2022-08-10T07:20:06Z</dcterms:modified>
</cp:coreProperties>
</file>