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81A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9129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38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8970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624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8323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5391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41113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91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700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985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62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2305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7860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D5D690-208E-4D5E-AD61-EF65718EF070}" type="datetimeFigureOut">
              <a:rPr lang="ru-RU" smtClean="0"/>
              <a:t>24.10.2023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DFD5AD-EA5A-4C5C-B819-93F0C08ECE5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607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Рисунок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852" y="120066"/>
            <a:ext cx="3631200" cy="2050200"/>
          </a:xfrm>
          <a:prstGeom prst="rect">
            <a:avLst/>
          </a:prstGeom>
        </p:spPr>
      </p:pic>
      <p:sp>
        <p:nvSpPr>
          <p:cNvPr id="4" name="Прямоугольник с двумя усеченными противолежащими углами 3"/>
          <p:cNvSpPr/>
          <p:nvPr/>
        </p:nvSpPr>
        <p:spPr>
          <a:xfrm>
            <a:off x="6794068" y="3121569"/>
            <a:ext cx="4881260" cy="3491104"/>
          </a:xfrm>
          <a:prstGeom prst="snip2Diag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  <a:effectLst>
            <a:glow rad="228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794068" y="3121569"/>
            <a:ext cx="4758281" cy="3491104"/>
          </a:xfrm>
        </p:spPr>
        <p:txBody>
          <a:bodyPr>
            <a:normAutofit fontScale="62500" lnSpcReduction="20000"/>
          </a:bodyPr>
          <a:lstStyle/>
          <a:p>
            <a:r>
              <a:rPr lang="uk-UA" b="1" dirty="0" smtClean="0"/>
              <a:t>Інше:</a:t>
            </a:r>
          </a:p>
          <a:p>
            <a:r>
              <a:rPr lang="uk-UA" dirty="0"/>
              <a:t>Основними джерелами інформації, яка використовувалася при проведенні аналітичної роботи, були:</a:t>
            </a:r>
          </a:p>
          <a:p>
            <a:r>
              <a:rPr lang="ru-RU" dirty="0"/>
              <a:t>- </a:t>
            </a:r>
            <a:r>
              <a:rPr lang="ru-RU" dirty="0" err="1"/>
              <a:t>форми</a:t>
            </a:r>
            <a:r>
              <a:rPr lang="ru-RU" dirty="0"/>
              <a:t> </a:t>
            </a:r>
            <a:r>
              <a:rPr lang="ru-RU" dirty="0" err="1"/>
              <a:t>звітності</a:t>
            </a:r>
            <a:r>
              <a:rPr lang="ru-RU" dirty="0"/>
              <a:t> про стан </a:t>
            </a:r>
            <a:r>
              <a:rPr lang="ru-RU" dirty="0" err="1"/>
              <a:t>здійснення</a:t>
            </a:r>
            <a:r>
              <a:rPr lang="ru-RU" dirty="0"/>
              <a:t> </a:t>
            </a:r>
            <a:r>
              <a:rPr lang="ru-RU" dirty="0" err="1"/>
              <a:t>правосуддя</a:t>
            </a:r>
            <a:r>
              <a:rPr lang="ru-RU" dirty="0"/>
              <a:t> </a:t>
            </a:r>
            <a:r>
              <a:rPr lang="uk-UA" dirty="0" err="1"/>
              <a:t>Красноокнянським</a:t>
            </a:r>
            <a:r>
              <a:rPr lang="uk-UA" dirty="0"/>
              <a:t> </a:t>
            </a:r>
            <a:r>
              <a:rPr lang="ru-RU" dirty="0" err="1"/>
              <a:t>районним</a:t>
            </a:r>
            <a:r>
              <a:rPr lang="ru-RU" dirty="0"/>
              <a:t> судом </a:t>
            </a:r>
            <a:r>
              <a:rPr lang="uk-UA" dirty="0"/>
              <a:t>Одеської області за 9 місяців </a:t>
            </a:r>
            <a:r>
              <a:rPr lang="uk-UA" dirty="0" smtClean="0"/>
              <a:t>202</a:t>
            </a:r>
            <a:r>
              <a:rPr lang="en-US" dirty="0" smtClean="0"/>
              <a:t>3</a:t>
            </a:r>
            <a:r>
              <a:rPr lang="uk-UA" dirty="0" smtClean="0"/>
              <a:t> </a:t>
            </a:r>
            <a:r>
              <a:rPr lang="uk-UA" dirty="0"/>
              <a:t>р.;</a:t>
            </a:r>
          </a:p>
          <a:p>
            <a:r>
              <a:rPr lang="uk-UA" dirty="0"/>
              <a:t>         - комп’ютерна система «Д-3».</a:t>
            </a:r>
            <a:r>
              <a:rPr lang="ru-RU" dirty="0"/>
              <a:t> </a:t>
            </a:r>
            <a:endParaRPr lang="uk-UA" dirty="0"/>
          </a:p>
          <a:p>
            <a:r>
              <a:rPr lang="uk-UA" dirty="0"/>
              <a:t>         Згідно зі штатним розписом кількість суддів </a:t>
            </a:r>
            <a:r>
              <a:rPr lang="uk-UA" dirty="0" err="1"/>
              <a:t>Красноокнянського</a:t>
            </a:r>
            <a:r>
              <a:rPr lang="uk-UA" dirty="0"/>
              <a:t> районного суду Одеської області становить 3,  фактично станом на кінець року правосуддя </a:t>
            </a:r>
            <a:r>
              <a:rPr lang="uk-UA" dirty="0" smtClean="0"/>
              <a:t>здійснювал</a:t>
            </a:r>
            <a:r>
              <a:rPr lang="uk-UA" dirty="0"/>
              <a:t>и</a:t>
            </a:r>
            <a:r>
              <a:rPr lang="uk-UA" dirty="0" smtClean="0"/>
              <a:t> </a:t>
            </a:r>
            <a:r>
              <a:rPr lang="uk-UA" dirty="0"/>
              <a:t>двоє суддів: </a:t>
            </a:r>
            <a:r>
              <a:rPr lang="uk-UA" dirty="0" err="1"/>
              <a:t>Чеботаренко</a:t>
            </a:r>
            <a:r>
              <a:rPr lang="uk-UA" dirty="0"/>
              <a:t> Оксана Леонідівна та </a:t>
            </a:r>
            <a:r>
              <a:rPr lang="uk-UA" dirty="0" err="1"/>
              <a:t>Бурдинюк</a:t>
            </a:r>
            <a:r>
              <a:rPr lang="uk-UA" dirty="0"/>
              <a:t> Олена Сергіївна.   </a:t>
            </a:r>
          </a:p>
          <a:p>
            <a:r>
              <a:rPr lang="uk-UA" dirty="0"/>
              <a:t>	Статистичний звіт за 9 місяців </a:t>
            </a:r>
            <a:r>
              <a:rPr lang="uk-UA" dirty="0" smtClean="0"/>
              <a:t>2023 </a:t>
            </a:r>
            <a:r>
              <a:rPr lang="uk-UA" dirty="0"/>
              <a:t>року було надіслано до ТУ ДСА України в Одеській області у встановлені терміни через АСДС </a:t>
            </a:r>
            <a:endParaRPr lang="uk-UA" sz="1400" b="1" dirty="0" smtClean="0"/>
          </a:p>
        </p:txBody>
      </p:sp>
      <p:sp>
        <p:nvSpPr>
          <p:cNvPr id="7" name="Овал 6"/>
          <p:cNvSpPr/>
          <p:nvPr/>
        </p:nvSpPr>
        <p:spPr>
          <a:xfrm>
            <a:off x="2792578" y="4918074"/>
            <a:ext cx="2882685" cy="1839950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TextBox 7"/>
          <p:cNvSpPr txBox="1"/>
          <p:nvPr/>
        </p:nvSpPr>
        <p:spPr>
          <a:xfrm>
            <a:off x="3184227" y="5312911"/>
            <a:ext cx="20993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en-US" b="1" dirty="0" smtClean="0"/>
              <a:t>931</a:t>
            </a:r>
            <a:r>
              <a:rPr lang="ru-RU" b="1" dirty="0" smtClean="0"/>
              <a:t> </a:t>
            </a:r>
            <a:r>
              <a:rPr lang="ru-RU" b="1" dirty="0" err="1" smtClean="0"/>
              <a:t>справи</a:t>
            </a:r>
            <a:r>
              <a:rPr lang="ru-RU" b="1" dirty="0" smtClean="0"/>
              <a:t> </a:t>
            </a:r>
            <a:r>
              <a:rPr lang="ru-RU" b="1" dirty="0"/>
              <a:t>про </a:t>
            </a:r>
            <a:r>
              <a:rPr lang="ru-RU" b="1" dirty="0" err="1"/>
              <a:t>адміністративні</a:t>
            </a:r>
            <a:r>
              <a:rPr lang="ru-RU" b="1" dirty="0"/>
              <a:t> </a:t>
            </a:r>
            <a:r>
              <a:rPr lang="ru-RU" b="1" dirty="0" err="1"/>
              <a:t>правопорушення</a:t>
            </a:r>
            <a:endParaRPr lang="ru-RU" b="1" dirty="0"/>
          </a:p>
        </p:txBody>
      </p:sp>
      <p:sp>
        <p:nvSpPr>
          <p:cNvPr id="9" name="Овал 8"/>
          <p:cNvSpPr/>
          <p:nvPr/>
        </p:nvSpPr>
        <p:spPr>
          <a:xfrm>
            <a:off x="226947" y="4590927"/>
            <a:ext cx="2357992" cy="2081943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317099" y="5031733"/>
            <a:ext cx="21776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uk-UA" b="1" dirty="0" smtClean="0"/>
              <a:t>1</a:t>
            </a:r>
            <a:r>
              <a:rPr lang="en-US" b="1" dirty="0" smtClean="0"/>
              <a:t>94</a:t>
            </a:r>
            <a:r>
              <a:rPr lang="ru-RU" b="1" dirty="0" smtClean="0"/>
              <a:t> </a:t>
            </a:r>
            <a:r>
              <a:rPr lang="ru-RU" b="1" dirty="0" err="1"/>
              <a:t>цивільних</a:t>
            </a:r>
            <a:r>
              <a:rPr lang="ru-RU" b="1" dirty="0"/>
              <a:t> та </a:t>
            </a:r>
            <a:r>
              <a:rPr lang="ru-RU" b="1" dirty="0" err="1"/>
              <a:t>адміністративних</a:t>
            </a:r>
            <a:r>
              <a:rPr lang="ru-RU" b="1" dirty="0"/>
              <a:t> справ</a:t>
            </a: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477296" y="3062877"/>
            <a:ext cx="2382590" cy="1424354"/>
          </a:xfrm>
          <a:prstGeom prst="roundRect">
            <a:avLst/>
          </a:prstGeom>
          <a:solidFill>
            <a:srgbClr val="F781AB"/>
          </a:solidFill>
          <a:effectLst>
            <a:glow rad="139700">
              <a:srgbClr val="F781AB">
                <a:alpha val="40000"/>
              </a:srgb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3477296" y="3121569"/>
            <a:ext cx="238259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До ЄДРСР направлено </a:t>
            </a:r>
            <a:r>
              <a:rPr lang="uk-UA" b="1" smtClean="0"/>
              <a:t>200</a:t>
            </a:r>
            <a:r>
              <a:rPr lang="uk-UA" b="1" smtClean="0"/>
              <a:t>6</a:t>
            </a:r>
            <a:r>
              <a:rPr lang="ru-RU" b="1" dirty="0" smtClean="0"/>
              <a:t> </a:t>
            </a:r>
            <a:r>
              <a:rPr lang="ru-RU" b="1" dirty="0" err="1" smtClean="0"/>
              <a:t>електронних</a:t>
            </a:r>
            <a:r>
              <a:rPr lang="ru-RU" b="1" dirty="0" smtClean="0"/>
              <a:t> </a:t>
            </a:r>
            <a:r>
              <a:rPr lang="ru-RU" b="1" dirty="0" err="1" smtClean="0"/>
              <a:t>копій</a:t>
            </a:r>
            <a:r>
              <a:rPr lang="ru-RU" b="1" dirty="0" smtClean="0"/>
              <a:t> </a:t>
            </a:r>
            <a:r>
              <a:rPr lang="ru-RU" b="1" dirty="0" err="1" smtClean="0"/>
              <a:t>судових</a:t>
            </a:r>
            <a:r>
              <a:rPr lang="ru-RU" b="1" dirty="0" smtClean="0"/>
              <a:t> </a:t>
            </a:r>
            <a:r>
              <a:rPr lang="ru-RU" b="1" dirty="0" err="1"/>
              <a:t>рішень</a:t>
            </a:r>
            <a:endParaRPr lang="ru-RU" b="1" dirty="0"/>
          </a:p>
        </p:txBody>
      </p:sp>
      <p:sp>
        <p:nvSpPr>
          <p:cNvPr id="17" name="Овал 16"/>
          <p:cNvSpPr/>
          <p:nvPr/>
        </p:nvSpPr>
        <p:spPr>
          <a:xfrm>
            <a:off x="268742" y="2474134"/>
            <a:ext cx="2528546" cy="1779892"/>
          </a:xfrm>
          <a:prstGeom prst="ellipse">
            <a:avLst/>
          </a:prstGeom>
          <a:solidFill>
            <a:schemeClr val="bg1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398808" y="2663213"/>
            <a:ext cx="226841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err="1"/>
              <a:t>Розглянуто</a:t>
            </a:r>
            <a:r>
              <a:rPr lang="ru-RU" b="1" dirty="0"/>
              <a:t> </a:t>
            </a:r>
            <a:r>
              <a:rPr lang="en-US" b="1" dirty="0"/>
              <a:t>6</a:t>
            </a:r>
            <a:r>
              <a:rPr lang="uk-UA" b="1" dirty="0" smtClean="0"/>
              <a:t>0</a:t>
            </a:r>
            <a:r>
              <a:rPr lang="ru-RU" b="1" dirty="0" smtClean="0"/>
              <a:t> </a:t>
            </a:r>
            <a:r>
              <a:rPr lang="ru-RU" b="1" dirty="0" err="1"/>
              <a:t>кримінальних</a:t>
            </a:r>
            <a:r>
              <a:rPr lang="ru-RU" b="1" dirty="0"/>
              <a:t> </a:t>
            </a:r>
            <a:r>
              <a:rPr lang="ru-RU" b="1" dirty="0" err="1"/>
              <a:t>проваджень</a:t>
            </a:r>
            <a:r>
              <a:rPr lang="ru-RU" b="1" dirty="0"/>
              <a:t> та </a:t>
            </a:r>
            <a:r>
              <a:rPr lang="ru-RU" b="1" dirty="0" err="1"/>
              <a:t>інших</a:t>
            </a:r>
            <a:r>
              <a:rPr lang="ru-RU" b="1" dirty="0"/>
              <a:t> </a:t>
            </a:r>
            <a:r>
              <a:rPr lang="ru-RU" b="1" dirty="0" err="1"/>
              <a:t>матеріалів</a:t>
            </a:r>
            <a:r>
              <a:rPr lang="ru-RU" b="1" dirty="0"/>
              <a:t> в порядку КПК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2667223" y="316523"/>
            <a:ext cx="84987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                 </a:t>
            </a:r>
            <a:r>
              <a:rPr lang="ru-RU" b="1" dirty="0" err="1" smtClean="0">
                <a:solidFill>
                  <a:srgbClr val="FF0000"/>
                </a:solidFill>
              </a:rPr>
              <a:t>Підсумки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err="1">
                <a:solidFill>
                  <a:srgbClr val="FF0000"/>
                </a:solidFill>
              </a:rPr>
              <a:t>роботи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Красноокнянського районного </a:t>
            </a:r>
            <a:r>
              <a:rPr lang="ru-RU" b="1" dirty="0">
                <a:solidFill>
                  <a:srgbClr val="FF0000"/>
                </a:solidFill>
              </a:rPr>
              <a:t>суду </a:t>
            </a:r>
            <a:r>
              <a:rPr lang="ru-RU" b="1" dirty="0" err="1">
                <a:solidFill>
                  <a:srgbClr val="FF0000"/>
                </a:solidFill>
              </a:rPr>
              <a:t>Одеської</a:t>
            </a:r>
            <a:r>
              <a:rPr lang="ru-RU" b="1" dirty="0">
                <a:solidFill>
                  <a:srgbClr val="FF0000"/>
                </a:solidFill>
              </a:rPr>
              <a:t> </a:t>
            </a:r>
            <a:r>
              <a:rPr lang="ru-RU" b="1" dirty="0" err="1" smtClean="0">
                <a:solidFill>
                  <a:srgbClr val="FF0000"/>
                </a:solidFill>
              </a:rPr>
              <a:t>області</a:t>
            </a:r>
            <a:endParaRPr lang="ru-RU" b="1" dirty="0" smtClean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 за 9 </a:t>
            </a:r>
            <a:r>
              <a:rPr lang="ru-RU" b="1" dirty="0" err="1" smtClean="0">
                <a:solidFill>
                  <a:srgbClr val="FF0000"/>
                </a:solidFill>
              </a:rPr>
              <a:t>місяців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202</a:t>
            </a: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 smtClean="0">
                <a:solidFill>
                  <a:srgbClr val="FF0000"/>
                </a:solidFill>
              </a:rPr>
              <a:t>року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" name="Скругленный прямоугольник 19"/>
          <p:cNvSpPr/>
          <p:nvPr/>
        </p:nvSpPr>
        <p:spPr>
          <a:xfrm>
            <a:off x="5504724" y="1723292"/>
            <a:ext cx="2145327" cy="112580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7740203" y="1723292"/>
            <a:ext cx="1869371" cy="1125809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  <a:effectLst>
            <a:outerShdw blurRad="76200" dir="18900000" sy="23000" kx="-1200000" algn="b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9723550" y="1723292"/>
            <a:ext cx="1545464" cy="956437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8384146" y="804039"/>
            <a:ext cx="3291182" cy="615257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8586717" y="834324"/>
            <a:ext cx="34284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err="1" smtClean="0"/>
              <a:t>Перебувало</a:t>
            </a:r>
            <a:r>
              <a:rPr lang="ru-RU" b="1" dirty="0" smtClean="0"/>
              <a:t> в </a:t>
            </a:r>
            <a:r>
              <a:rPr lang="ru-RU" b="1" dirty="0" err="1" smtClean="0"/>
              <a:t>провадженні</a:t>
            </a:r>
            <a:r>
              <a:rPr lang="ru-RU" b="1" dirty="0" smtClean="0"/>
              <a:t> </a:t>
            </a:r>
            <a:endParaRPr lang="en-US" b="1" dirty="0" smtClean="0"/>
          </a:p>
          <a:p>
            <a:r>
              <a:rPr lang="uk-UA" b="1" dirty="0" smtClean="0"/>
              <a:t>740</a:t>
            </a:r>
            <a:r>
              <a:rPr lang="en-US" b="1" dirty="0" smtClean="0"/>
              <a:t> </a:t>
            </a:r>
            <a:r>
              <a:rPr lang="ru-RU" b="1" dirty="0" smtClean="0"/>
              <a:t>справ та </a:t>
            </a:r>
            <a:r>
              <a:rPr lang="ru-RU" b="1" dirty="0" err="1" smtClean="0"/>
              <a:t>матеріалів</a:t>
            </a:r>
            <a:endParaRPr lang="ru-RU" b="1" dirty="0"/>
          </a:p>
        </p:txBody>
      </p:sp>
      <p:cxnSp>
        <p:nvCxnSpPr>
          <p:cNvPr id="26" name="Прямая со стрелкой 25"/>
          <p:cNvCxnSpPr>
            <a:stCxn id="23" idx="2"/>
          </p:cNvCxnSpPr>
          <p:nvPr/>
        </p:nvCxnSpPr>
        <p:spPr>
          <a:xfrm flipH="1">
            <a:off x="6794068" y="1419296"/>
            <a:ext cx="3235669" cy="30399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 стрелкой 27"/>
          <p:cNvCxnSpPr>
            <a:stCxn id="24" idx="2"/>
            <a:endCxn id="21" idx="0"/>
          </p:cNvCxnSpPr>
          <p:nvPr/>
        </p:nvCxnSpPr>
        <p:spPr>
          <a:xfrm flipH="1">
            <a:off x="8674889" y="1480655"/>
            <a:ext cx="1626047" cy="242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>
            <a:stCxn id="24" idx="2"/>
            <a:endCxn id="22" idx="0"/>
          </p:cNvCxnSpPr>
          <p:nvPr/>
        </p:nvCxnSpPr>
        <p:spPr>
          <a:xfrm>
            <a:off x="10300936" y="1480655"/>
            <a:ext cx="195346" cy="24263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5675262" y="1861785"/>
            <a:ext cx="187175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101</a:t>
            </a:r>
            <a:r>
              <a:rPr lang="ru-RU" sz="1400" b="1" dirty="0" smtClean="0"/>
              <a:t> </a:t>
            </a:r>
            <a:r>
              <a:rPr lang="ru-RU" sz="1400" b="1" dirty="0" err="1"/>
              <a:t>кримінальних</a:t>
            </a:r>
            <a:r>
              <a:rPr lang="ru-RU" sz="1400" b="1" dirty="0"/>
              <a:t> </a:t>
            </a:r>
            <a:r>
              <a:rPr lang="ru-RU" sz="1400" b="1" dirty="0" err="1"/>
              <a:t>проваджень</a:t>
            </a:r>
            <a:r>
              <a:rPr lang="ru-RU" sz="1400" b="1" dirty="0"/>
              <a:t> та </a:t>
            </a:r>
            <a:r>
              <a:rPr lang="ru-RU" sz="1400" b="1" dirty="0" err="1"/>
              <a:t>інших</a:t>
            </a:r>
            <a:r>
              <a:rPr lang="ru-RU" sz="1400" b="1" dirty="0"/>
              <a:t> </a:t>
            </a:r>
            <a:r>
              <a:rPr lang="ru-RU" sz="1400" b="1" dirty="0" err="1"/>
              <a:t>матеріалів</a:t>
            </a:r>
            <a:r>
              <a:rPr lang="ru-RU" sz="1400" b="1" dirty="0"/>
              <a:t> в порядку КПК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7740204" y="1861785"/>
            <a:ext cx="169302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b="1" dirty="0" smtClean="0"/>
              <a:t>2</a:t>
            </a:r>
            <a:r>
              <a:rPr lang="en-US" sz="1400" b="1" dirty="0" smtClean="0"/>
              <a:t>9</a:t>
            </a:r>
            <a:r>
              <a:rPr lang="en-US" sz="1400" b="1" dirty="0"/>
              <a:t>5</a:t>
            </a:r>
            <a:r>
              <a:rPr lang="ru-RU" sz="1400" b="1" dirty="0" smtClean="0"/>
              <a:t> </a:t>
            </a:r>
            <a:r>
              <a:rPr lang="ru-RU" sz="1400" b="1" dirty="0" err="1"/>
              <a:t>цивільних</a:t>
            </a:r>
            <a:r>
              <a:rPr lang="ru-RU" sz="1400" b="1" dirty="0"/>
              <a:t> та </a:t>
            </a:r>
            <a:r>
              <a:rPr lang="ru-RU" sz="1400" b="1" dirty="0" err="1"/>
              <a:t>адміністративних</a:t>
            </a:r>
            <a:r>
              <a:rPr lang="ru-RU" sz="1400" b="1" dirty="0"/>
              <a:t> </a:t>
            </a:r>
            <a:r>
              <a:rPr lang="ru-RU" sz="1400" b="1" dirty="0" smtClean="0"/>
              <a:t>справ та </a:t>
            </a:r>
            <a:r>
              <a:rPr lang="ru-RU" sz="1400" b="1" dirty="0" err="1" smtClean="0"/>
              <a:t>матеріалів</a:t>
            </a:r>
            <a:endParaRPr lang="ru-RU" sz="1400" b="1" dirty="0"/>
          </a:p>
        </p:txBody>
      </p:sp>
      <p:sp>
        <p:nvSpPr>
          <p:cNvPr id="33" name="TextBox 32"/>
          <p:cNvSpPr txBox="1"/>
          <p:nvPr/>
        </p:nvSpPr>
        <p:spPr>
          <a:xfrm>
            <a:off x="9723550" y="1838930"/>
            <a:ext cx="154546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/>
              <a:t>991</a:t>
            </a:r>
            <a:r>
              <a:rPr lang="ru-RU" sz="1400" b="1" dirty="0" smtClean="0"/>
              <a:t> </a:t>
            </a:r>
            <a:r>
              <a:rPr lang="ru-RU" sz="1400" b="1" dirty="0"/>
              <a:t>справ про </a:t>
            </a:r>
            <a:r>
              <a:rPr lang="ru-RU" sz="1400" b="1" dirty="0" err="1"/>
              <a:t>адміністративні</a:t>
            </a:r>
            <a:r>
              <a:rPr lang="ru-RU" sz="1400" b="1" dirty="0"/>
              <a:t> </a:t>
            </a:r>
            <a:r>
              <a:rPr lang="ru-RU" sz="1400" b="1" dirty="0" err="1"/>
              <a:t>правопорушення</a:t>
            </a:r>
            <a:endParaRPr lang="ru-RU" sz="1400" b="1" dirty="0"/>
          </a:p>
        </p:txBody>
      </p:sp>
    </p:spTree>
    <p:extLst>
      <p:ext uri="{BB962C8B-B14F-4D97-AF65-F5344CB8AC3E}">
        <p14:creationId xmlns:p14="http://schemas.microsoft.com/office/powerpoint/2010/main" val="402072646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</TotalTime>
  <Words>110</Words>
  <Application>Microsoft Office PowerPoint</Application>
  <PresentationFormat>Широкоэкранный</PresentationFormat>
  <Paragraphs>17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>diakov.net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ADMIN-PC</dc:creator>
  <cp:lastModifiedBy>Керап</cp:lastModifiedBy>
  <cp:revision>31</cp:revision>
  <cp:lastPrinted>2023-01-25T11:45:09Z</cp:lastPrinted>
  <dcterms:created xsi:type="dcterms:W3CDTF">2017-11-02T09:58:20Z</dcterms:created>
  <dcterms:modified xsi:type="dcterms:W3CDTF">2023-10-24T12:52:05Z</dcterms:modified>
</cp:coreProperties>
</file>